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258" r:id="rId4"/>
    <p:sldId id="278" r:id="rId5"/>
    <p:sldId id="280" r:id="rId6"/>
    <p:sldId id="281" r:id="rId7"/>
    <p:sldId id="286" r:id="rId8"/>
    <p:sldId id="279" r:id="rId9"/>
    <p:sldId id="263" r:id="rId10"/>
    <p:sldId id="275" r:id="rId11"/>
    <p:sldId id="266" r:id="rId12"/>
    <p:sldId id="260" r:id="rId13"/>
    <p:sldId id="261" r:id="rId14"/>
    <p:sldId id="2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2780" autoAdjust="0"/>
  </p:normalViewPr>
  <p:slideViewPr>
    <p:cSldViewPr snapToGrid="0">
      <p:cViewPr varScale="1">
        <p:scale>
          <a:sx n="60" d="100"/>
          <a:sy n="60" d="100"/>
        </p:scale>
        <p:origin x="10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11880823927097"/>
          <c:y val="0.22440148591302209"/>
          <c:w val="0.45537778335459211"/>
          <c:h val="0.57624940135786118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rgbClr val="FF6600"/>
              </a:solidFill>
            </c:spPr>
            <c:extLst>
              <c:ext xmlns:c16="http://schemas.microsoft.com/office/drawing/2014/chart" uri="{C3380CC4-5D6E-409C-BE32-E72D297353CC}">
                <c16:uniqueId val="{00000001-5491-4559-BC9D-50AE7C519F1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491-4559-BC9D-50AE7C519F1B}"/>
              </c:ext>
            </c:extLst>
          </c:dPt>
          <c:dPt>
            <c:idx val="2"/>
            <c:bubble3D val="0"/>
            <c:spPr>
              <a:solidFill>
                <a:srgbClr val="FFB81C"/>
              </a:solidFill>
            </c:spPr>
            <c:extLst>
              <c:ext xmlns:c16="http://schemas.microsoft.com/office/drawing/2014/chart" uri="{C3380CC4-5D6E-409C-BE32-E72D297353CC}">
                <c16:uniqueId val="{00000005-5491-4559-BC9D-50AE7C519F1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5491-4559-BC9D-50AE7C519F1B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5491-4559-BC9D-50AE7C519F1B}"/>
              </c:ext>
            </c:extLst>
          </c:dPt>
          <c:dLbls>
            <c:dLbl>
              <c:idx val="0"/>
              <c:layout>
                <c:manualLayout>
                  <c:x val="7.6293844753081888E-2"/>
                  <c:y val="-0.1115820632463761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Crude
33%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91-4559-BC9D-50AE7C519F1B}"/>
                </c:ext>
              </c:extLst>
            </c:dLbl>
            <c:dLbl>
              <c:idx val="1"/>
              <c:layout>
                <c:manualLayout>
                  <c:x val="0.1027253464368354"/>
                  <c:y val="0.166457005289570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44717700727375"/>
                      <c:h val="0.201339007188390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491-4559-BC9D-50AE7C519F1B}"/>
                </c:ext>
              </c:extLst>
            </c:dLbl>
            <c:dLbl>
              <c:idx val="2"/>
              <c:layout>
                <c:manualLayout>
                  <c:x val="-0.1213604765589793"/>
                  <c:y val="7.26201263119838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91-4559-BC9D-50AE7C519F1B}"/>
                </c:ext>
              </c:extLst>
            </c:dLbl>
            <c:dLbl>
              <c:idx val="3"/>
              <c:layout>
                <c:manualLayout>
                  <c:x val="-0.135979664259259"/>
                  <c:y val="-2.67049293308176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91-4559-BC9D-50AE7C519F1B}"/>
                </c:ext>
              </c:extLst>
            </c:dLbl>
            <c:dLbl>
              <c:idx val="4"/>
              <c:layout>
                <c:manualLayout>
                  <c:x val="-6.8892632079980962E-2"/>
                  <c:y val="-0.163683371761833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96173145420473"/>
                      <c:h val="0.227176522446765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491-4559-BC9D-50AE7C519F1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Crude</c:v>
                </c:pt>
                <c:pt idx="1">
                  <c:v>Natural Gas</c:v>
                </c:pt>
                <c:pt idx="2">
                  <c:v>Coal</c:v>
                </c:pt>
                <c:pt idx="3">
                  <c:v>Nuclear</c:v>
                </c:pt>
                <c:pt idx="4">
                  <c:v>Renewables</c:v>
                </c:pt>
              </c:strCache>
            </c:strRef>
          </c:cat>
          <c:val>
            <c:numRef>
              <c:f>Hoja1!$B$2:$B$6</c:f>
              <c:numCache>
                <c:formatCode>0.00</c:formatCode>
                <c:ptCount val="5"/>
                <c:pt idx="0">
                  <c:v>196.7</c:v>
                </c:pt>
                <c:pt idx="1">
                  <c:v>130.69999999999999</c:v>
                </c:pt>
                <c:pt idx="2">
                  <c:v>159.80000000000001</c:v>
                </c:pt>
                <c:pt idx="3">
                  <c:v>26.9</c:v>
                </c:pt>
                <c:pt idx="4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91-4559-BC9D-50AE7C519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547342394421646"/>
          <c:y val="1.9107729960454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20971975852138255"/>
          <c:y val="0.30986958617327304"/>
          <c:w val="0.20807194068326984"/>
          <c:h val="0.539749895477255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Emisiones totales de Gas Efecto Invernadero Perú 2012 en GgCO2eq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33-43EF-9CA4-AD367C4E54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33-43EF-9CA4-AD367C4E5486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33-43EF-9CA4-AD367C4E5486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33-43EF-9CA4-AD367C4E5486}"/>
              </c:ext>
            </c:extLst>
          </c:dPt>
          <c:dPt>
            <c:idx val="4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833-43EF-9CA4-AD367C4E5486}"/>
              </c:ext>
            </c:extLst>
          </c:dPt>
          <c:dLbls>
            <c:dLbl>
              <c:idx val="1"/>
              <c:layout>
                <c:manualLayout>
                  <c:x val="-4.6136329269708405E-2"/>
                  <c:y val="-0.101215772252291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33-43EF-9CA4-AD367C4E5486}"/>
                </c:ext>
              </c:extLst>
            </c:dLbl>
            <c:dLbl>
              <c:idx val="2"/>
              <c:layout>
                <c:manualLayout>
                  <c:x val="-2.0508140886229782E-2"/>
                  <c:y val="-2.7201677688192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33-43EF-9CA4-AD367C4E5486}"/>
                </c:ext>
              </c:extLst>
            </c:dLbl>
            <c:dLbl>
              <c:idx val="4"/>
              <c:layout>
                <c:manualLayout>
                  <c:x val="4.8557979424656604E-3"/>
                  <c:y val="3.69773471040427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33-43EF-9CA4-AD367C4E54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Uso de suelo, cambio de uso del suelo y silvicultura (86,742)</c:v>
                </c:pt>
                <c:pt idx="1">
                  <c:v>Energia (44,638)</c:v>
                </c:pt>
                <c:pt idx="2">
                  <c:v>Agricultura (26,044) </c:v>
                </c:pt>
                <c:pt idx="3">
                  <c:v>Desechos (7,823)</c:v>
                </c:pt>
                <c:pt idx="4">
                  <c:v>Procesos Industriales (6,064)</c:v>
                </c:pt>
              </c:strCache>
            </c:strRef>
          </c:cat>
          <c:val>
            <c:numRef>
              <c:f>Hoja1!$B$2:$B$6</c:f>
              <c:numCache>
                <c:formatCode>0%</c:formatCode>
                <c:ptCount val="5"/>
                <c:pt idx="0">
                  <c:v>0.51</c:v>
                </c:pt>
                <c:pt idx="1">
                  <c:v>0.26</c:v>
                </c:pt>
                <c:pt idx="2">
                  <c:v>0.15</c:v>
                </c:pt>
                <c:pt idx="3">
                  <c:v>0.05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33-43EF-9CA4-AD367C4E5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4165362648434264"/>
          <c:y val="0.28232391910981353"/>
          <c:w val="0.52180942645769746"/>
          <c:h val="0.542042913799109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err="1"/>
              <a:t>Diésel</a:t>
            </a:r>
            <a:r>
              <a:rPr lang="en-US" sz="1600" b="1" dirty="0"/>
              <a:t>: </a:t>
            </a:r>
            <a:r>
              <a:rPr lang="en-US" sz="1600" dirty="0" err="1"/>
              <a:t>evolución</a:t>
            </a:r>
            <a:r>
              <a:rPr lang="en-US" sz="1600" baseline="0" dirty="0"/>
              <a:t> de </a:t>
            </a:r>
            <a:r>
              <a:rPr lang="en-US" sz="1600" baseline="0" dirty="0" err="1"/>
              <a:t>calidades</a:t>
            </a:r>
            <a:r>
              <a:rPr lang="en-US" sz="1600" baseline="0" dirty="0"/>
              <a:t> de </a:t>
            </a:r>
            <a:r>
              <a:rPr lang="en-US" sz="1600" baseline="0" dirty="0" err="1"/>
              <a:t>emisiones</a:t>
            </a:r>
            <a:r>
              <a:rPr lang="en-US" sz="1600" baseline="0" dirty="0"/>
              <a:t> </a:t>
            </a:r>
          </a:p>
        </c:rich>
      </c:tx>
      <c:layout>
        <c:manualLayout>
          <c:xMode val="edge"/>
          <c:yMode val="edge"/>
          <c:x val="0.17586869798916377"/>
          <c:y val="4.1824468069957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9.0881443095128286E-2"/>
          <c:y val="0.25615861214374225"/>
          <c:w val="0.79295926569312858"/>
          <c:h val="0.31946286632329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CO(g/km)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2.7</c:v>
                </c:pt>
                <c:pt idx="1">
                  <c:v>1</c:v>
                </c:pt>
                <c:pt idx="2">
                  <c:v>0.6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01-4C9E-B691-0963444B6F8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HC+NOx (g/km)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0.95</c:v>
                </c:pt>
                <c:pt idx="1">
                  <c:v>0.6</c:v>
                </c:pt>
                <c:pt idx="2">
                  <c:v>0.55000000000000004</c:v>
                </c:pt>
                <c:pt idx="3">
                  <c:v>0.3</c:v>
                </c:pt>
                <c:pt idx="4">
                  <c:v>0.2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01-4C9E-B691-0963444B6F8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NOx(g/km)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2">
                  <c:v>0.5</c:v>
                </c:pt>
                <c:pt idx="3">
                  <c:v>0.25</c:v>
                </c:pt>
                <c:pt idx="4">
                  <c:v>0.15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01-4C9E-B691-0963444B6F80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PM(g/km)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6"/>
                <c:pt idx="0">
                  <c:v>0.2</c:v>
                </c:pt>
                <c:pt idx="1">
                  <c:v>0.15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01-4C9E-B691-0963444B6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1599120"/>
        <c:axId val="311603056"/>
      </c:barChart>
      <c:lineChart>
        <c:grouping val="stacked"/>
        <c:varyColors val="0"/>
        <c:ser>
          <c:idx val="4"/>
          <c:order val="4"/>
          <c:tx>
            <c:strRef>
              <c:f>Hoja1!$F$1</c:f>
              <c:strCache>
                <c:ptCount val="1"/>
                <c:pt idx="0">
                  <c:v>Azufre(ppm)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2974935171139675E-3"/>
                  <c:y val="-4.0889193938375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01-4C9E-B691-0963444B6F80}"/>
                </c:ext>
              </c:extLst>
            </c:dLbl>
            <c:dLbl>
              <c:idx val="1"/>
              <c:layout>
                <c:manualLayout>
                  <c:x val="-4.6053452321156187E-2"/>
                  <c:y val="-9.8759992823109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01-4C9E-B691-0963444B6F80}"/>
                </c:ext>
              </c:extLst>
            </c:dLbl>
            <c:dLbl>
              <c:idx val="2"/>
              <c:layout>
                <c:manualLayout>
                  <c:x val="-4.8828164685077793E-2"/>
                  <c:y val="-8.0675368171630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01-4C9E-B691-0963444B6F80}"/>
                </c:ext>
              </c:extLst>
            </c:dLbl>
            <c:dLbl>
              <c:idx val="3"/>
              <c:layout>
                <c:manualLayout>
                  <c:x val="-3.4864370093319913E-2"/>
                  <c:y val="-8.4292293101926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01-4C9E-B691-0963444B6F80}"/>
                </c:ext>
              </c:extLst>
            </c:dLbl>
            <c:dLbl>
              <c:idx val="4"/>
              <c:layout>
                <c:manualLayout>
                  <c:x val="-3.4864370093320017E-2"/>
                  <c:y val="-8.7909218032222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01-4C9E-B691-0963444B6F80}"/>
                </c:ext>
              </c:extLst>
            </c:dLbl>
            <c:dLbl>
              <c:idx val="5"/>
              <c:layout>
                <c:manualLayout>
                  <c:x val="-3.4864370093320017E-2"/>
                  <c:y val="-5.897381858985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01-4C9E-B691-0963444B6F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Hoja1!$F$2:$F$7</c:f>
              <c:numCache>
                <c:formatCode>General</c:formatCode>
                <c:ptCount val="6"/>
                <c:pt idx="0">
                  <c:v>2000</c:v>
                </c:pt>
                <c:pt idx="1">
                  <c:v>500</c:v>
                </c:pt>
                <c:pt idx="2">
                  <c:v>350</c:v>
                </c:pt>
                <c:pt idx="3">
                  <c:v>50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C01-4C9E-B691-0963444B6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363496"/>
        <c:axId val="516363168"/>
      </c:lineChart>
      <c:catAx>
        <c:axId val="31159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1603056"/>
        <c:crosses val="autoZero"/>
        <c:auto val="1"/>
        <c:lblAlgn val="ctr"/>
        <c:lblOffset val="100"/>
        <c:noMultiLvlLbl val="0"/>
      </c:catAx>
      <c:valAx>
        <c:axId val="31160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1599120"/>
        <c:crosses val="autoZero"/>
        <c:crossBetween val="between"/>
        <c:majorUnit val="1"/>
      </c:valAx>
      <c:valAx>
        <c:axId val="5163631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16363496"/>
        <c:crosses val="max"/>
        <c:crossBetween val="between"/>
      </c:valAx>
      <c:catAx>
        <c:axId val="516363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6363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err="1"/>
              <a:t>Gasolinas</a:t>
            </a:r>
            <a:r>
              <a:rPr lang="en-US" sz="1600" b="1" dirty="0"/>
              <a:t>: </a:t>
            </a:r>
            <a:r>
              <a:rPr lang="en-US" sz="1600" dirty="0" err="1"/>
              <a:t>evolución</a:t>
            </a:r>
            <a:r>
              <a:rPr lang="en-US" sz="1600" baseline="0" dirty="0"/>
              <a:t> de </a:t>
            </a:r>
            <a:r>
              <a:rPr lang="en-US" sz="1600" baseline="0" dirty="0" err="1"/>
              <a:t>calidades</a:t>
            </a:r>
            <a:r>
              <a:rPr lang="en-US" sz="1600" baseline="0" dirty="0"/>
              <a:t> de </a:t>
            </a:r>
            <a:r>
              <a:rPr lang="en-US" sz="1600" baseline="0" dirty="0" err="1"/>
              <a:t>emisiones</a:t>
            </a:r>
            <a:r>
              <a:rPr lang="en-US" sz="1600" baseline="0" dirty="0"/>
              <a:t> </a:t>
            </a:r>
          </a:p>
        </c:rich>
      </c:tx>
      <c:layout>
        <c:manualLayout>
          <c:xMode val="edge"/>
          <c:yMode val="edge"/>
          <c:x val="0.17586869798916377"/>
          <c:y val="4.1824468069957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9.0881443095128286E-2"/>
          <c:y val="0.25615861214374225"/>
          <c:w val="0.79295926569312858"/>
          <c:h val="0.32369420669531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CO(g/km)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2.5</c:v>
                </c:pt>
                <c:pt idx="1">
                  <c:v>2.2000000000000002</c:v>
                </c:pt>
                <c:pt idx="2">
                  <c:v>2.2999999999999998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4-4B3E-BDB2-4E594C9C83B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HC+NOx (g/km)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0.95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B4-4B3E-BDB2-4E594C9C83B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HC (g/km)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2">
                  <c:v>0.2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B4-4B3E-BDB2-4E594C9C83B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NOx(g/km)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Hoja1!$E$2:$E$7</c:f>
              <c:numCache>
                <c:formatCode>General</c:formatCode>
                <c:ptCount val="6"/>
                <c:pt idx="2">
                  <c:v>0.15</c:v>
                </c:pt>
                <c:pt idx="3">
                  <c:v>1</c:v>
                </c:pt>
                <c:pt idx="4">
                  <c:v>7.0000000000000007E-2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B4-4B3E-BDB2-4E594C9C8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1599120"/>
        <c:axId val="311603056"/>
      </c:barChart>
      <c:lineChart>
        <c:grouping val="stacked"/>
        <c:varyColors val="0"/>
        <c:ser>
          <c:idx val="4"/>
          <c:order val="4"/>
          <c:tx>
            <c:strRef>
              <c:f>Hoja1!$F$1</c:f>
              <c:strCache>
                <c:ptCount val="1"/>
                <c:pt idx="0">
                  <c:v>Azufre(ppm)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2974935171139675E-3"/>
                  <c:y val="-4.0889193938375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B4-4B3E-BDB2-4E594C9C83BB}"/>
                </c:ext>
              </c:extLst>
            </c:dLbl>
            <c:dLbl>
              <c:idx val="1"/>
              <c:layout>
                <c:manualLayout>
                  <c:x val="-4.6053452321156187E-2"/>
                  <c:y val="-9.8759992823109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B4-4B3E-BDB2-4E594C9C83BB}"/>
                </c:ext>
              </c:extLst>
            </c:dLbl>
            <c:dLbl>
              <c:idx val="2"/>
              <c:layout>
                <c:manualLayout>
                  <c:x val="-4.8828164685077793E-2"/>
                  <c:y val="-8.0675368171630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B4-4B3E-BDB2-4E594C9C83BB}"/>
                </c:ext>
              </c:extLst>
            </c:dLbl>
            <c:dLbl>
              <c:idx val="3"/>
              <c:layout>
                <c:manualLayout>
                  <c:x val="-3.4864370093319913E-2"/>
                  <c:y val="-8.4292293101926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B4-4B3E-BDB2-4E594C9C83BB}"/>
                </c:ext>
              </c:extLst>
            </c:dLbl>
            <c:dLbl>
              <c:idx val="4"/>
              <c:layout>
                <c:manualLayout>
                  <c:x val="-3.4864370093320017E-2"/>
                  <c:y val="-8.7909218032222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B4-4B3E-BDB2-4E594C9C83BB}"/>
                </c:ext>
              </c:extLst>
            </c:dLbl>
            <c:dLbl>
              <c:idx val="5"/>
              <c:layout>
                <c:manualLayout>
                  <c:x val="-3.4864370093320017E-2"/>
                  <c:y val="-5.897381858985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B4-4B3E-BDB2-4E594C9C8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1992 Euro 1</c:v>
                </c:pt>
                <c:pt idx="1">
                  <c:v>1996 Euro 2</c:v>
                </c:pt>
                <c:pt idx="2">
                  <c:v>2000 Euro 3</c:v>
                </c:pt>
                <c:pt idx="3">
                  <c:v>2005 Euro 4</c:v>
                </c:pt>
                <c:pt idx="4">
                  <c:v>2009 Euro 5</c:v>
                </c:pt>
                <c:pt idx="5">
                  <c:v>2014 Euro 6</c:v>
                </c:pt>
              </c:strCache>
            </c:strRef>
          </c:cat>
          <c:val>
            <c:numRef>
              <c:f>Hoja1!$F$2:$F$7</c:f>
              <c:numCache>
                <c:formatCode>General</c:formatCode>
                <c:ptCount val="6"/>
                <c:pt idx="0">
                  <c:v>1000</c:v>
                </c:pt>
                <c:pt idx="1">
                  <c:v>500</c:v>
                </c:pt>
                <c:pt idx="2">
                  <c:v>350</c:v>
                </c:pt>
                <c:pt idx="3">
                  <c:v>50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EB4-4B3E-BDB2-4E594C9C8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363496"/>
        <c:axId val="516363168"/>
      </c:lineChart>
      <c:catAx>
        <c:axId val="31159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1603056"/>
        <c:crosses val="autoZero"/>
        <c:auto val="1"/>
        <c:lblAlgn val="ctr"/>
        <c:lblOffset val="100"/>
        <c:noMultiLvlLbl val="0"/>
      </c:catAx>
      <c:valAx>
        <c:axId val="31160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1599120"/>
        <c:crosses val="autoZero"/>
        <c:crossBetween val="between"/>
        <c:majorUnit val="1"/>
      </c:valAx>
      <c:valAx>
        <c:axId val="5163631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16363496"/>
        <c:crosses val="max"/>
        <c:crossBetween val="between"/>
      </c:valAx>
      <c:catAx>
        <c:axId val="516363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6363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Producción de Petróleo Crudo</c:v>
                </c:pt>
              </c:strCache>
            </c:strRef>
          </c:tx>
          <c:spPr>
            <a:solidFill>
              <a:schemeClr val="tx2"/>
            </a:solidFill>
            <a:ln w="34925">
              <a:noFill/>
            </a:ln>
          </c:spPr>
          <c:cat>
            <c:strRef>
              <c:f>Hoja1!$A$2:$A$25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18*</c:v>
                </c:pt>
              </c:strCache>
            </c:strRef>
          </c:cat>
          <c:val>
            <c:numRef>
              <c:f>Hoja1!$B$2:$B$25</c:f>
              <c:numCache>
                <c:formatCode>General</c:formatCode>
                <c:ptCount val="19"/>
                <c:pt idx="0">
                  <c:v>95.3</c:v>
                </c:pt>
                <c:pt idx="1">
                  <c:v>93.1</c:v>
                </c:pt>
                <c:pt idx="2">
                  <c:v>89.9</c:v>
                </c:pt>
                <c:pt idx="3" formatCode="_(* #,##0.00_);_(* \(#,##0.00\);_(* &quot;-&quot;??_);_(@_)">
                  <c:v>87.3</c:v>
                </c:pt>
                <c:pt idx="4" formatCode="_(* #,##0.00_);_(* \(#,##0.00\);_(* &quot;-&quot;??_);_(@_)">
                  <c:v>79.900000000000006</c:v>
                </c:pt>
                <c:pt idx="5" formatCode="_(* #,##0.00_);_(* \(#,##0.00\);_(* &quot;-&quot;??_);_(@_)">
                  <c:v>75.5</c:v>
                </c:pt>
                <c:pt idx="6" formatCode="_(* #,##0.00_);_(* \(#,##0.00\);_(* &quot;-&quot;??_);_(@_)">
                  <c:v>77.599999999999994</c:v>
                </c:pt>
                <c:pt idx="7" formatCode="_(* #,##0.00_);_(* \(#,##0.00\);_(* &quot;-&quot;??_);_(@_)">
                  <c:v>77.099999999999994</c:v>
                </c:pt>
                <c:pt idx="8" formatCode="_(* #,##0.00_);_(* \(#,##0.00\);_(* &quot;-&quot;??_);_(@_)">
                  <c:v>76.599999999999994</c:v>
                </c:pt>
                <c:pt idx="9" formatCode="_(* #,##0.00_);_(* \(#,##0.00\);_(* &quot;-&quot;??_);_(@_)">
                  <c:v>71.03</c:v>
                </c:pt>
                <c:pt idx="10" formatCode="_(* #,##0.00_);_(* \(#,##0.00\);_(* &quot;-&quot;??_);_(@_)">
                  <c:v>72.69</c:v>
                </c:pt>
                <c:pt idx="11" formatCode="_(* #,##0.00_);_(* \(#,##0.00\);_(* &quot;-&quot;??_);_(@_)">
                  <c:v>69.552999999999997</c:v>
                </c:pt>
                <c:pt idx="12" formatCode="_(* #,##0.00_);_(* \(#,##0.00\);_(* &quot;-&quot;??_);_(@_)">
                  <c:v>66.655000000000001</c:v>
                </c:pt>
                <c:pt idx="13" formatCode="_(* #,##0.00_);_(* \(#,##0.00\);_(* &quot;-&quot;??_);_(@_)">
                  <c:v>62.552</c:v>
                </c:pt>
                <c:pt idx="14">
                  <c:v>69.3</c:v>
                </c:pt>
                <c:pt idx="15">
                  <c:v>58</c:v>
                </c:pt>
                <c:pt idx="16">
                  <c:v>40.119999999999997</c:v>
                </c:pt>
                <c:pt idx="17">
                  <c:v>43.56</c:v>
                </c:pt>
                <c:pt idx="18">
                  <c:v>48.67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1-4F73-BD62-423A5DB6D8D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Líquidos Gas Natural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750">
              <a:noFill/>
            </a:ln>
          </c:spPr>
          <c:cat>
            <c:strRef>
              <c:f>Hoja1!$A$2:$A$25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18*</c:v>
                </c:pt>
              </c:strCache>
            </c:strRef>
          </c:cat>
          <c:val>
            <c:numRef>
              <c:f>Hoja1!$C$2:$C$25</c:f>
              <c:numCache>
                <c:formatCode>General</c:formatCode>
                <c:ptCount val="19"/>
                <c:pt idx="0">
                  <c:v>3.9000000000000057</c:v>
                </c:pt>
                <c:pt idx="1">
                  <c:v>4</c:v>
                </c:pt>
                <c:pt idx="2">
                  <c:v>4.0999999999999943</c:v>
                </c:pt>
                <c:pt idx="3" formatCode="_(* #,##0.00_);_(* \(#,##0.00\);_(* &quot;-&quot;??_);_(@_)">
                  <c:v>4</c:v>
                </c:pt>
                <c:pt idx="4" formatCode="_(* #,##0.00_);_(* \(#,##0.00\);_(* &quot;-&quot;??_);_(@_)">
                  <c:v>14.199999999999989</c:v>
                </c:pt>
                <c:pt idx="5" formatCode="_(* #,##0.00_);_(* \(#,##0.00\);_(* &quot;-&quot;??_);_(@_)">
                  <c:v>35.799999999999997</c:v>
                </c:pt>
                <c:pt idx="6" formatCode="_(* #,##0.00_);_(* \(#,##0.00\);_(* &quot;-&quot;??_);_(@_)">
                  <c:v>38</c:v>
                </c:pt>
                <c:pt idx="7" formatCode="_(* #,##0.00_);_(* \(#,##0.00\);_(* &quot;-&quot;??_);_(@_)">
                  <c:v>36.800000000000011</c:v>
                </c:pt>
                <c:pt idx="8" formatCode="_(* #,##0.00_);_(* \(#,##0.00\);_(* &quot;-&quot;??_);_(@_)">
                  <c:v>43.400000000000006</c:v>
                </c:pt>
                <c:pt idx="9" formatCode="_(* #,##0.00_);_(* \(#,##0.00\);_(* &quot;-&quot;??_);_(@_)">
                  <c:v>74.25</c:v>
                </c:pt>
                <c:pt idx="10" formatCode="_(* #,##0.00_);_(* \(#,##0.00\);_(* &quot;-&quot;??_);_(@_)">
                  <c:v>80.759999999999991</c:v>
                </c:pt>
                <c:pt idx="11" formatCode="_(* #,##0.00_);_(* \(#,##0.00\);_(* &quot;-&quot;??_);_(@_)">
                  <c:v>83.163000000000011</c:v>
                </c:pt>
                <c:pt idx="12" formatCode="_(* #,##0.00_);_(* \(#,##0.00\);_(* &quot;-&quot;??_);_(@_)">
                  <c:v>83.867999999999995</c:v>
                </c:pt>
                <c:pt idx="13" formatCode="_(* #,##0.00_);_(* \(#,##0.00\);_(* &quot;-&quot;??_);_(@_)">
                  <c:v>104.84</c:v>
                </c:pt>
                <c:pt idx="14" formatCode="_(* #,##0.00_);_(* \(#,##0.00\);_(* &quot;-&quot;??_);_(@_)">
                  <c:v>99.02</c:v>
                </c:pt>
                <c:pt idx="15">
                  <c:v>86.69</c:v>
                </c:pt>
                <c:pt idx="16">
                  <c:v>85.95</c:v>
                </c:pt>
                <c:pt idx="17">
                  <c:v>80.64</c:v>
                </c:pt>
                <c:pt idx="18">
                  <c:v>69.739999999999995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41-4F73-BD62-423A5DB6D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9746432"/>
        <c:axId val="279747968"/>
      </c:area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Demanda Nacional</c:v>
                </c:pt>
              </c:strCache>
            </c:strRef>
          </c:tx>
          <c:spPr>
            <a:ln w="34925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Hoja1!$A$2:$A$25</c:f>
              <c:strCache>
                <c:ptCount val="19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18*</c:v>
                </c:pt>
              </c:strCache>
            </c:strRef>
          </c:cat>
          <c:val>
            <c:numRef>
              <c:f>Hoja1!$D$2:$D$25</c:f>
              <c:numCache>
                <c:formatCode>General</c:formatCode>
                <c:ptCount val="19"/>
                <c:pt idx="0">
                  <c:v>147.69999999999999</c:v>
                </c:pt>
                <c:pt idx="1">
                  <c:v>139.80000000000001</c:v>
                </c:pt>
                <c:pt idx="2">
                  <c:v>140.19999999999999</c:v>
                </c:pt>
                <c:pt idx="3" formatCode="_(* #,##0.00_);_(* \(#,##0.00\);_(* &quot;-&quot;??_);_(@_)">
                  <c:v>135.1</c:v>
                </c:pt>
                <c:pt idx="4" formatCode="_(* #,##0.00_);_(* \(#,##0.00\);_(* &quot;-&quot;??_);_(@_)">
                  <c:v>145.1</c:v>
                </c:pt>
                <c:pt idx="5" formatCode="_(* #,##0.00_);_(* \(#,##0.00\);_(* &quot;-&quot;??_);_(@_)">
                  <c:v>143.78</c:v>
                </c:pt>
                <c:pt idx="6" formatCode="_(* #,##0.00_);_(* \(#,##0.00\);_(* &quot;-&quot;??_);_(@_)">
                  <c:v>147.80000000000001</c:v>
                </c:pt>
                <c:pt idx="7" formatCode="_(* #,##0.00_);_(* \(#,##0.00\);_(* &quot;-&quot;??_);_(@_)">
                  <c:v>154.27000000000001</c:v>
                </c:pt>
                <c:pt idx="8" formatCode="_(* #,##0.00_);_(* \(#,##0.00\);_(* &quot;-&quot;??_);_(@_)">
                  <c:v>171.37</c:v>
                </c:pt>
                <c:pt idx="9" formatCode="_(* #,##0.00_);_(* \(#,##0.00\);_(* &quot;-&quot;??_);_(@_)">
                  <c:v>177.41</c:v>
                </c:pt>
                <c:pt idx="10" formatCode="_(* #,##0.00_);_(* \(#,##0.00\);_(* &quot;-&quot;??_);_(@_)">
                  <c:v>187.11</c:v>
                </c:pt>
                <c:pt idx="11" formatCode="_(* #,##0.00_);_(* \(#,##0.00\);_(* &quot;-&quot;??_);_(@_)">
                  <c:v>200.72</c:v>
                </c:pt>
                <c:pt idx="12" formatCode="_(* #,##0.00_);_(* \(#,##0.00\);_(* &quot;-&quot;??_);_(@_)">
                  <c:v>207.45592622950818</c:v>
                </c:pt>
                <c:pt idx="13" formatCode="_(* #,##0.00_);_(* \(#,##0.00\);_(* &quot;-&quot;??_);_(@_)">
                  <c:v>219.24</c:v>
                </c:pt>
                <c:pt idx="14" formatCode="_(* #,##0.00_);_(* \(#,##0.00\);_(* &quot;-&quot;??_);_(@_)">
                  <c:v>218.79</c:v>
                </c:pt>
                <c:pt idx="15">
                  <c:v>234.92</c:v>
                </c:pt>
                <c:pt idx="16">
                  <c:v>247.25</c:v>
                </c:pt>
                <c:pt idx="17">
                  <c:v>249.45</c:v>
                </c:pt>
                <c:pt idx="18">
                  <c:v>260.13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41-4F73-BD62-423A5DB6D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746432"/>
        <c:axId val="279747968"/>
      </c:lineChart>
      <c:catAx>
        <c:axId val="279746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00224C"/>
            </a:solidFill>
          </a:ln>
        </c:spPr>
        <c:txPr>
          <a:bodyPr rot="-2700000"/>
          <a:lstStyle/>
          <a:p>
            <a:pPr>
              <a:defRPr/>
            </a:pPr>
            <a:endParaRPr lang="es-ES"/>
          </a:p>
        </c:txPr>
        <c:crossAx val="279747968"/>
        <c:crosses val="autoZero"/>
        <c:auto val="1"/>
        <c:lblAlgn val="ctr"/>
        <c:lblOffset val="100"/>
        <c:noMultiLvlLbl val="0"/>
      </c:catAx>
      <c:valAx>
        <c:axId val="279747968"/>
        <c:scaling>
          <c:orientation val="minMax"/>
          <c:max val="3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79746432"/>
        <c:crosses val="autoZero"/>
        <c:crossBetween val="between"/>
        <c:majorUnit val="50"/>
      </c:valAx>
      <c:spPr>
        <a:ln>
          <a:noFill/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j-lt"/>
        </a:defRPr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Diésel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Hoja1!$A$2:$A$9</c:f>
              <c:strCache>
                <c:ptCount val="8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18*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94.4</c:v>
                </c:pt>
                <c:pt idx="1">
                  <c:v>97.7</c:v>
                </c:pt>
                <c:pt idx="2">
                  <c:v>101.7</c:v>
                </c:pt>
                <c:pt idx="3">
                  <c:v>100.1</c:v>
                </c:pt>
                <c:pt idx="4">
                  <c:v>108.6</c:v>
                </c:pt>
                <c:pt idx="5">
                  <c:v>114</c:v>
                </c:pt>
                <c:pt idx="6">
                  <c:v>113.6</c:v>
                </c:pt>
                <c:pt idx="7">
                  <c:v>114.2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5-4C8A-85ED-4D6EDEEC5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703208"/>
        <c:axId val="411703536"/>
      </c:areaChart>
      <c:catAx>
        <c:axId val="41170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536"/>
        <c:crosses val="autoZero"/>
        <c:auto val="1"/>
        <c:lblAlgn val="ctr"/>
        <c:lblOffset val="100"/>
        <c:noMultiLvlLbl val="0"/>
      </c:catAx>
      <c:valAx>
        <c:axId val="411703536"/>
        <c:scaling>
          <c:orientation val="minMax"/>
          <c:min val="9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112344997638169"/>
          <c:y val="0.65850455709125477"/>
          <c:w val="0.13775288621032014"/>
          <c:h val="0.202931813133930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</a:defRPr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Gasolina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Hoja1!$A$2:$A$9</c:f>
              <c:strCache>
                <c:ptCount val="8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18*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31.8</c:v>
                </c:pt>
                <c:pt idx="1">
                  <c:v>33.200000000000003</c:v>
                </c:pt>
                <c:pt idx="2">
                  <c:v>35.5</c:v>
                </c:pt>
                <c:pt idx="3">
                  <c:v>37</c:v>
                </c:pt>
                <c:pt idx="4">
                  <c:v>41</c:v>
                </c:pt>
                <c:pt idx="5">
                  <c:v>45.8</c:v>
                </c:pt>
                <c:pt idx="6">
                  <c:v>47.7</c:v>
                </c:pt>
                <c:pt idx="7">
                  <c:v>48.5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00-4C47-BF85-C560F2973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703208"/>
        <c:axId val="411703536"/>
      </c:areaChart>
      <c:catAx>
        <c:axId val="41170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536"/>
        <c:crosses val="autoZero"/>
        <c:auto val="1"/>
        <c:lblAlgn val="ctr"/>
        <c:lblOffset val="100"/>
        <c:noMultiLvlLbl val="0"/>
      </c:catAx>
      <c:valAx>
        <c:axId val="411703536"/>
        <c:scaling>
          <c:orientation val="minMax"/>
          <c:min val="3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27703192649312"/>
          <c:y val="0.651880092246236"/>
          <c:w val="0.17744593614701373"/>
          <c:h val="0.201041669079367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</a:defRPr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Jet Fuel (Aviación)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cat>
            <c:strRef>
              <c:f>Hoja1!$A$2:$A$9</c:f>
              <c:strCache>
                <c:ptCount val="8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18*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14.7</c:v>
                </c:pt>
                <c:pt idx="1">
                  <c:v>15.2</c:v>
                </c:pt>
                <c:pt idx="2">
                  <c:v>16.600000000000001</c:v>
                </c:pt>
                <c:pt idx="3">
                  <c:v>18.3</c:v>
                </c:pt>
                <c:pt idx="4">
                  <c:v>19.3</c:v>
                </c:pt>
                <c:pt idx="5">
                  <c:v>21.3</c:v>
                </c:pt>
                <c:pt idx="6">
                  <c:v>21.4</c:v>
                </c:pt>
                <c:pt idx="7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4-44EB-A673-4662570D1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703208"/>
        <c:axId val="411703536"/>
      </c:areaChart>
      <c:catAx>
        <c:axId val="41170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536"/>
        <c:crosses val="autoZero"/>
        <c:auto val="1"/>
        <c:lblAlgn val="ctr"/>
        <c:lblOffset val="100"/>
        <c:noMultiLvlLbl val="0"/>
      </c:catAx>
      <c:valAx>
        <c:axId val="411703536"/>
        <c:scaling>
          <c:orientation val="minMax"/>
          <c:min val="1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50980944778547"/>
          <c:y val="0.65510742861126214"/>
          <c:w val="0.32698016726751278"/>
          <c:h val="0.21106781778110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</a:defRPr>
      </a:pPr>
      <a:endParaRPr lang="es-E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Residual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cat>
            <c:strRef>
              <c:f>Hoja1!$A$2:$A$9</c:f>
              <c:strCache>
                <c:ptCount val="8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18*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10.9</c:v>
                </c:pt>
                <c:pt idx="1">
                  <c:v>6.8</c:v>
                </c:pt>
                <c:pt idx="2">
                  <c:v>7.1</c:v>
                </c:pt>
                <c:pt idx="3">
                  <c:v>4.4000000000000004</c:v>
                </c:pt>
                <c:pt idx="4">
                  <c:v>4.2</c:v>
                </c:pt>
                <c:pt idx="5">
                  <c:v>4</c:v>
                </c:pt>
                <c:pt idx="6">
                  <c:v>4</c:v>
                </c:pt>
                <c:pt idx="7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8-4B82-B6F7-015CE66E3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703208"/>
        <c:axId val="411703536"/>
      </c:areaChart>
      <c:catAx>
        <c:axId val="41170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536"/>
        <c:crosses val="autoZero"/>
        <c:auto val="1"/>
        <c:lblAlgn val="ctr"/>
        <c:lblOffset val="100"/>
        <c:noMultiLvlLbl val="0"/>
      </c:catAx>
      <c:valAx>
        <c:axId val="411703536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411703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72706005673954"/>
          <c:y val="0.67569585224320605"/>
          <c:w val="0.17454566604960461"/>
          <c:h val="0.21106781778110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+mj-lt"/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21312617348105"/>
          <c:y val="0.23258068923431485"/>
          <c:w val="0.53884616770389271"/>
          <c:h val="0.5521175983922892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Figure 1-5. World energy consumption by energy source, 1990-2040 (quadrillion Btu)</c:v>
                </c:pt>
              </c:strCache>
            </c:strRef>
          </c:tx>
          <c:dPt>
            <c:idx val="0"/>
            <c:bubble3D val="0"/>
            <c:spPr>
              <a:solidFill>
                <a:srgbClr val="FF6E00"/>
              </a:solidFill>
            </c:spPr>
            <c:extLst>
              <c:ext xmlns:c16="http://schemas.microsoft.com/office/drawing/2014/chart" uri="{C3380CC4-5D6E-409C-BE32-E72D297353CC}">
                <c16:uniqueId val="{00000001-4807-4AB7-82C0-7B1CF190B27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07-4AB7-82C0-7B1CF190B27B}"/>
              </c:ext>
            </c:extLst>
          </c:dPt>
          <c:dPt>
            <c:idx val="2"/>
            <c:bubble3D val="0"/>
            <c:spPr>
              <a:solidFill>
                <a:srgbClr val="FFB81C"/>
              </a:solidFill>
            </c:spPr>
            <c:extLst>
              <c:ext xmlns:c16="http://schemas.microsoft.com/office/drawing/2014/chart" uri="{C3380CC4-5D6E-409C-BE32-E72D297353CC}">
                <c16:uniqueId val="{00000005-4807-4AB7-82C0-7B1CF190B27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4807-4AB7-82C0-7B1CF190B27B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4807-4AB7-82C0-7B1CF190B27B}"/>
              </c:ext>
            </c:extLst>
          </c:dPt>
          <c:dLbls>
            <c:dLbl>
              <c:idx val="0"/>
              <c:layout>
                <c:manualLayout>
                  <c:x val="0.11028972021812565"/>
                  <c:y val="-8.659426700380512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Crude 
32%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07-4AB7-82C0-7B1CF190B27B}"/>
                </c:ext>
              </c:extLst>
            </c:dLbl>
            <c:dLbl>
              <c:idx val="1"/>
              <c:layout>
                <c:manualLayout>
                  <c:x val="5.5548900419212073E-2"/>
                  <c:y val="0.179584925029029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07-4AB7-82C0-7B1CF190B27B}"/>
                </c:ext>
              </c:extLst>
            </c:dLbl>
            <c:dLbl>
              <c:idx val="2"/>
              <c:layout>
                <c:manualLayout>
                  <c:x val="-0.10834405745040675"/>
                  <c:y val="9.71990766458047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07-4AB7-82C0-7B1CF190B27B}"/>
                </c:ext>
              </c:extLst>
            </c:dLbl>
            <c:dLbl>
              <c:idx val="3"/>
              <c:layout>
                <c:manualLayout>
                  <c:x val="-0.12020911020074321"/>
                  <c:y val="-4.6040674486310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07-4AB7-82C0-7B1CF190B27B}"/>
                </c:ext>
              </c:extLst>
            </c:dLbl>
            <c:dLbl>
              <c:idx val="4"/>
              <c:layout>
                <c:manualLayout>
                  <c:x val="-4.9704215176124875E-2"/>
                  <c:y val="-0.184177259605263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16328868503109"/>
                      <c:h val="0.21062155387025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807-4AB7-82C0-7B1CF190B27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Crude</c:v>
                </c:pt>
                <c:pt idx="1">
                  <c:v>Natural Gas</c:v>
                </c:pt>
                <c:pt idx="2">
                  <c:v>Coal</c:v>
                </c:pt>
                <c:pt idx="3">
                  <c:v>Nuclear</c:v>
                </c:pt>
                <c:pt idx="4">
                  <c:v>Renewbles</c:v>
                </c:pt>
              </c:strCache>
            </c:strRef>
          </c:cat>
          <c:val>
            <c:numRef>
              <c:f>Hoja1!$B$2:$B$6</c:f>
              <c:numCache>
                <c:formatCode>0.00</c:formatCode>
                <c:ptCount val="5"/>
                <c:pt idx="0">
                  <c:v>208.1</c:v>
                </c:pt>
                <c:pt idx="1">
                  <c:v>154.30000000000001</c:v>
                </c:pt>
                <c:pt idx="2">
                  <c:v>158.80000000000001</c:v>
                </c:pt>
                <c:pt idx="3">
                  <c:v>33.5</c:v>
                </c:pt>
                <c:pt idx="4">
                  <c:v>108.4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07-4AB7-82C0-7B1CF190B2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17420644979757"/>
          <c:y val="0.2626384798544294"/>
          <c:w val="0.54649565134833733"/>
          <c:h val="0.55136289087642054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Figure 1-5. World energy consumption by energy source, 1990-2040 (quadrillion Btu)</c:v>
                </c:pt>
              </c:strCache>
            </c:strRef>
          </c:tx>
          <c:dPt>
            <c:idx val="0"/>
            <c:bubble3D val="0"/>
            <c:spPr>
              <a:solidFill>
                <a:srgbClr val="FF6600"/>
              </a:solidFill>
            </c:spPr>
            <c:extLst>
              <c:ext xmlns:c16="http://schemas.microsoft.com/office/drawing/2014/chart" uri="{C3380CC4-5D6E-409C-BE32-E72D297353CC}">
                <c16:uniqueId val="{00000001-71AC-411D-9427-218ACC29D5C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1AC-411D-9427-218ACC29D5C6}"/>
              </c:ext>
            </c:extLst>
          </c:dPt>
          <c:dPt>
            <c:idx val="2"/>
            <c:bubble3D val="0"/>
            <c:spPr>
              <a:solidFill>
                <a:srgbClr val="FFB81C"/>
              </a:solidFill>
            </c:spPr>
            <c:extLst>
              <c:ext xmlns:c16="http://schemas.microsoft.com/office/drawing/2014/chart" uri="{C3380CC4-5D6E-409C-BE32-E72D297353CC}">
                <c16:uniqueId val="{00000005-71AC-411D-9427-218ACC29D5C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71AC-411D-9427-218ACC29D5C6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71AC-411D-9427-218ACC29D5C6}"/>
              </c:ext>
            </c:extLst>
          </c:dPt>
          <c:dLbls>
            <c:dLbl>
              <c:idx val="0"/>
              <c:layout>
                <c:manualLayout>
                  <c:x val="0.12594686614136713"/>
                  <c:y val="-4.511188190133688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Crude
32%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AC-411D-9427-218ACC29D5C6}"/>
                </c:ext>
              </c:extLst>
            </c:dLbl>
            <c:dLbl>
              <c:idx val="1"/>
              <c:layout>
                <c:manualLayout>
                  <c:x val="6.0143840619104293E-2"/>
                  <c:y val="0.14981304192236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AC-411D-9427-218ACC29D5C6}"/>
                </c:ext>
              </c:extLst>
            </c:dLbl>
            <c:dLbl>
              <c:idx val="2"/>
              <c:layout>
                <c:manualLayout>
                  <c:x val="-0.11156844430225894"/>
                  <c:y val="9.34137057067841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AC-411D-9427-218ACC29D5C6}"/>
                </c:ext>
              </c:extLst>
            </c:dLbl>
            <c:dLbl>
              <c:idx val="3"/>
              <c:layout>
                <c:manualLayout>
                  <c:x val="-0.13707378685982449"/>
                  <c:y val="-3.97288549381506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AC-411D-9427-218ACC29D5C6}"/>
                </c:ext>
              </c:extLst>
            </c:dLbl>
            <c:dLbl>
              <c:idx val="4"/>
              <c:layout>
                <c:manualLayout>
                  <c:x val="-4.2535788292255225E-2"/>
                  <c:y val="-0.133398828821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51334140690663"/>
                      <c:h val="0.18307897511153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1AC-411D-9427-218ACC29D5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Crude</c:v>
                </c:pt>
                <c:pt idx="1">
                  <c:v>Natural Gas</c:v>
                </c:pt>
                <c:pt idx="2">
                  <c:v>Coal</c:v>
                </c:pt>
                <c:pt idx="3">
                  <c:v>Nuclear</c:v>
                </c:pt>
                <c:pt idx="4">
                  <c:v>Renewables</c:v>
                </c:pt>
              </c:strCache>
            </c:strRef>
          </c:cat>
          <c:val>
            <c:numRef>
              <c:f>Hoja1!$B$2:$B$6</c:f>
              <c:numCache>
                <c:formatCode>0.00</c:formatCode>
                <c:ptCount val="5"/>
                <c:pt idx="0">
                  <c:v>244.9</c:v>
                </c:pt>
                <c:pt idx="1">
                  <c:v>218.2</c:v>
                </c:pt>
                <c:pt idx="2">
                  <c:v>164.6</c:v>
                </c:pt>
                <c:pt idx="3">
                  <c:v>39.4</c:v>
                </c:pt>
                <c:pt idx="4">
                  <c:v>146.6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AC-411D-9427-218ACC29D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dirty="0"/>
              <a:t>Autos</a:t>
            </a:r>
            <a:r>
              <a:rPr lang="es-PE" baseline="0" dirty="0"/>
              <a:t> nuevos vendidos al año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Electric Vehicles 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0278011405777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47-4C2F-B310-19618B0DE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2015</c:v>
                </c:pt>
                <c:pt idx="1">
                  <c:v>2020e</c:v>
                </c:pt>
                <c:pt idx="2">
                  <c:v>2025e</c:v>
                </c:pt>
                <c:pt idx="3">
                  <c:v>2030e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0.02</c:v>
                </c:pt>
                <c:pt idx="1">
                  <c:v>0.12</c:v>
                </c:pt>
                <c:pt idx="2">
                  <c:v>0.31999999999999995</c:v>
                </c:pt>
                <c:pt idx="3">
                  <c:v>0.59000000000000008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F9-4146-82B3-488AA7DBF40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Internal Combust. Engines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2015</c:v>
                </c:pt>
                <c:pt idx="1">
                  <c:v>2020e</c:v>
                </c:pt>
                <c:pt idx="2">
                  <c:v>2025e</c:v>
                </c:pt>
                <c:pt idx="3">
                  <c:v>2030e</c:v>
                </c:pt>
              </c:strCache>
            </c:strRef>
          </c:cat>
          <c:val>
            <c:numRef>
              <c:f>Hoja1!$C$2:$C$5</c:f>
              <c:numCache>
                <c:formatCode>0%</c:formatCode>
                <c:ptCount val="4"/>
                <c:pt idx="0">
                  <c:v>0.98</c:v>
                </c:pt>
                <c:pt idx="1">
                  <c:v>0.88</c:v>
                </c:pt>
                <c:pt idx="2">
                  <c:v>0.68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F9-4146-82B3-488AA7DBF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928264"/>
        <c:axId val="472932200"/>
      </c:barChart>
      <c:catAx>
        <c:axId val="47292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932200"/>
        <c:crosses val="autoZero"/>
        <c:auto val="1"/>
        <c:lblAlgn val="ctr"/>
        <c:lblOffset val="100"/>
        <c:noMultiLvlLbl val="0"/>
      </c:catAx>
      <c:valAx>
        <c:axId val="4729322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92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EV (</a:t>
            </a:r>
            <a:r>
              <a:rPr lang="en-US" dirty="0" err="1"/>
              <a:t>Millones</a:t>
            </a:r>
            <a:r>
              <a:rPr lang="en-US" dirty="0"/>
              <a:t> de </a:t>
            </a:r>
            <a:r>
              <a:rPr lang="en-US" dirty="0" err="1"/>
              <a:t>unidades</a:t>
            </a:r>
            <a:r>
              <a:rPr lang="en-US" dirty="0"/>
              <a:t>)</a:t>
            </a:r>
          </a:p>
        </c:rich>
      </c:tx>
      <c:layout>
        <c:manualLayout>
          <c:xMode val="edge"/>
          <c:yMode val="edge"/>
          <c:x val="0.32537709134631143"/>
          <c:y val="6.68577997899087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7.3483775129618819E-3"/>
          <c:y val="0.43495091509027933"/>
          <c:w val="0.9593660640608398"/>
          <c:h val="0.339289652204209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49459170987294E-3"/>
                  <c:y val="-5.2056647469924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EC-4485-989E-3C2BB5D943D8}"/>
                </c:ext>
              </c:extLst>
            </c:dLbl>
            <c:dLbl>
              <c:idx val="1"/>
              <c:layout>
                <c:manualLayout>
                  <c:x val="-7.3483775129618819E-3"/>
                  <c:y val="-0.119730289180825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264568206637148E-2"/>
                      <c:h val="9.16717561945361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EC-4485-989E-3C2BB5D94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2017</c:v>
                </c:pt>
                <c:pt idx="1">
                  <c:v>2030e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3.1</c:v>
                </c:pt>
                <c:pt idx="1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5F-40CA-AD19-9DD3F1FEDC7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EC-4485-989E-3C2BB5D943D8}"/>
                </c:ext>
              </c:extLst>
            </c:dLbl>
            <c:dLbl>
              <c:idx val="1"/>
              <c:layout>
                <c:manualLayout>
                  <c:x val="-4.8989183419745879E-3"/>
                  <c:y val="-9.890763019285557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EC-4485-989E-3C2BB5D94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2017</c:v>
                </c:pt>
                <c:pt idx="1">
                  <c:v>2030e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EC-4485-989E-3C2BB5D94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96573248"/>
        <c:axId val="496577840"/>
      </c:barChart>
      <c:catAx>
        <c:axId val="49657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96577840"/>
        <c:crosses val="autoZero"/>
        <c:auto val="1"/>
        <c:lblAlgn val="ctr"/>
        <c:lblOffset val="100"/>
        <c:noMultiLvlLbl val="0"/>
      </c:catAx>
      <c:valAx>
        <c:axId val="496577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965732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Consumo</a:t>
            </a:r>
            <a:r>
              <a:rPr lang="en-US" dirty="0"/>
              <a:t> </a:t>
            </a:r>
            <a:r>
              <a:rPr lang="en-US" dirty="0" err="1"/>
              <a:t>mundial</a:t>
            </a:r>
            <a:r>
              <a:rPr lang="en-US" dirty="0"/>
              <a:t> de Jet Fuel (</a:t>
            </a:r>
            <a:r>
              <a:rPr lang="en-US" dirty="0" err="1"/>
              <a:t>aviación</a:t>
            </a:r>
            <a:r>
              <a:rPr lang="en-US" dirty="0"/>
              <a:t>) – </a:t>
            </a:r>
            <a:r>
              <a:rPr lang="en-US" dirty="0" err="1"/>
              <a:t>Millones</a:t>
            </a:r>
            <a:r>
              <a:rPr lang="en-US" dirty="0"/>
              <a:t> </a:t>
            </a:r>
            <a:r>
              <a:rPr lang="en-US" dirty="0" err="1"/>
              <a:t>bdc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OPEC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5.8074250945559101</c:v>
                </c:pt>
                <c:pt idx="1">
                  <c:v>6.3071738415651728</c:v>
                </c:pt>
                <c:pt idx="2">
                  <c:v>6.8930861656449975</c:v>
                </c:pt>
                <c:pt idx="3">
                  <c:v>7.496231205138935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2B-4376-905B-14BC09766E2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5.7212615174853481</c:v>
                </c:pt>
                <c:pt idx="1">
                  <c:v>6.4967337111204095</c:v>
                </c:pt>
                <c:pt idx="2">
                  <c:v>7.427300343482484</c:v>
                </c:pt>
                <c:pt idx="3">
                  <c:v>8.4784959837433451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2B-4376-905B-14BC09766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5577176"/>
        <c:axId val="465570616"/>
      </c:lineChart>
      <c:catAx>
        <c:axId val="46557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5570616"/>
        <c:crosses val="autoZero"/>
        <c:auto val="1"/>
        <c:lblAlgn val="ctr"/>
        <c:lblOffset val="100"/>
        <c:noMultiLvlLbl val="0"/>
      </c:catAx>
      <c:valAx>
        <c:axId val="465570616"/>
        <c:scaling>
          <c:orientation val="minMax"/>
          <c:max val="9"/>
          <c:min val="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5577176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Consumo</a:t>
            </a:r>
            <a:r>
              <a:rPr lang="en-US" dirty="0"/>
              <a:t> </a:t>
            </a:r>
            <a:r>
              <a:rPr lang="en-US" dirty="0" err="1"/>
              <a:t>mundial</a:t>
            </a:r>
            <a:r>
              <a:rPr lang="en-US" dirty="0"/>
              <a:t> de Bunker (</a:t>
            </a:r>
            <a:r>
              <a:rPr lang="en-US" dirty="0" err="1"/>
              <a:t>buques</a:t>
            </a:r>
            <a:r>
              <a:rPr lang="en-US" dirty="0"/>
              <a:t>) - </a:t>
            </a:r>
            <a:r>
              <a:rPr lang="en-US" dirty="0" err="1"/>
              <a:t>Millones</a:t>
            </a:r>
            <a:r>
              <a:rPr lang="en-US" dirty="0"/>
              <a:t> </a:t>
            </a:r>
            <a:r>
              <a:rPr lang="en-US" dirty="0" err="1"/>
              <a:t>bdc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4</c:v>
                </c:pt>
                <c:pt idx="1">
                  <c:v>4.4000000000000004</c:v>
                </c:pt>
                <c:pt idx="2">
                  <c:v>4.8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55-4249-9F6B-46DC9BC6C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5577176"/>
        <c:axId val="465570616"/>
      </c:lineChart>
      <c:catAx>
        <c:axId val="46557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5570616"/>
        <c:crosses val="autoZero"/>
        <c:auto val="1"/>
        <c:lblAlgn val="ctr"/>
        <c:lblOffset val="100"/>
        <c:noMultiLvlLbl val="0"/>
      </c:catAx>
      <c:valAx>
        <c:axId val="465570616"/>
        <c:scaling>
          <c:orientation val="minMax"/>
          <c:max val="6"/>
          <c:min val="3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557717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World - 84.9 Million b/d</a:t>
            </a:r>
          </a:p>
        </c:rich>
      </c:tx>
      <c:layout>
        <c:manualLayout>
          <c:xMode val="edge"/>
          <c:yMode val="edge"/>
          <c:x val="0.24865569888007605"/>
          <c:y val="8.37433739313436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33524715660543"/>
          <c:y val="0.35672768514990166"/>
          <c:w val="0.38337986640973176"/>
          <c:h val="0.60359954217049772"/>
        </c:manualLayout>
      </c:layout>
      <c:pieChart>
        <c:varyColors val="1"/>
        <c:ser>
          <c:idx val="0"/>
          <c:order val="0"/>
          <c:spPr>
            <a:ln>
              <a:solidFill>
                <a:srgbClr val="7F8080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0AE-4BD6-8A65-B2CA435972E2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0AE-4BD6-8A65-B2CA435972E2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0AE-4BD6-8A65-B2CA435972E2}"/>
              </c:ext>
            </c:extLst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0AE-4BD6-8A65-B2CA435972E2}"/>
              </c:ext>
            </c:extLst>
          </c:dPt>
          <c:dPt>
            <c:idx val="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0AE-4BD6-8A65-B2CA435972E2}"/>
              </c:ext>
            </c:extLst>
          </c:dPt>
          <c:dPt>
            <c:idx val="5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0AE-4BD6-8A65-B2CA435972E2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C0AE-4BD6-8A65-B2CA435972E2}"/>
              </c:ext>
            </c:extLst>
          </c:dPt>
          <c:dLbls>
            <c:dLbl>
              <c:idx val="1"/>
              <c:layout>
                <c:manualLayout>
                  <c:x val="7.0785487751531054E-2"/>
                  <c:y val="-3.25769903762030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AE-4BD6-8A65-B2CA435972E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Maps!$S$9:$X$9</c:f>
              <c:strCache>
                <c:ptCount val="6"/>
                <c:pt idx="0">
                  <c:v>Gasoline</c:v>
                </c:pt>
                <c:pt idx="1">
                  <c:v>Gasoil/diesel</c:v>
                </c:pt>
                <c:pt idx="2">
                  <c:v>Jet/Kero</c:v>
                </c:pt>
                <c:pt idx="3">
                  <c:v>Naphtha</c:v>
                </c:pt>
                <c:pt idx="4">
                  <c:v>Residual Fuel Oil</c:v>
                </c:pt>
                <c:pt idx="5">
                  <c:v>Other</c:v>
                </c:pt>
              </c:strCache>
            </c:strRef>
          </c:cat>
          <c:val>
            <c:numRef>
              <c:f>Maps!$S$10:$X$10</c:f>
              <c:numCache>
                <c:formatCode>#,##0_);\(#,##0\)</c:formatCode>
                <c:ptCount val="6"/>
                <c:pt idx="0">
                  <c:v>25673.502375019994</c:v>
                </c:pt>
                <c:pt idx="1">
                  <c:v>27891.113359859013</c:v>
                </c:pt>
                <c:pt idx="2">
                  <c:v>7437.7479124070942</c:v>
                </c:pt>
                <c:pt idx="3">
                  <c:v>6933.4658164984012</c:v>
                </c:pt>
                <c:pt idx="4">
                  <c:v>7330.3428239510495</c:v>
                </c:pt>
                <c:pt idx="5">
                  <c:v>9664.9881591982266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0AE-4BD6-8A65-B2CA43597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legend>
      <c:legendPos val="tr"/>
      <c:layout>
        <c:manualLayout>
          <c:xMode val="edge"/>
          <c:yMode val="edge"/>
          <c:x val="0.65857220386028348"/>
          <c:y val="0.34810000062469154"/>
          <c:w val="0.32713008530183729"/>
          <c:h val="0.59124978127734029"/>
        </c:manualLayout>
      </c:layout>
      <c:overlay val="0"/>
    </c:legend>
    <c:plotVisOnly val="1"/>
    <c:dispBlanksAs val="zero"/>
    <c:showDLblsOverMax val="0"/>
  </c:chart>
  <c:spPr>
    <a:noFill/>
    <a:ln w="6350" cmpd="sng">
      <a:noFill/>
    </a:ln>
  </c:spPr>
  <c:txPr>
    <a:bodyPr/>
    <a:lstStyle/>
    <a:p>
      <a:pPr>
        <a:defRPr sz="1400">
          <a:latin typeface="+mn-lt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/>
              <a:t>World - 94.5 Million b/d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80445357718422"/>
          <c:y val="0.2632906024057578"/>
          <c:w val="0.38862713743489613"/>
          <c:h val="0.59476961904528625"/>
        </c:manualLayout>
      </c:layout>
      <c:pieChart>
        <c:varyColors val="1"/>
        <c:ser>
          <c:idx val="0"/>
          <c:order val="0"/>
          <c:spPr>
            <a:ln>
              <a:solidFill>
                <a:srgbClr val="7F8080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7AB-4512-9770-71DE4E0A2542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7AB-4512-9770-71DE4E0A2542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7AB-4512-9770-71DE4E0A2542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7AB-4512-9770-71DE4E0A2542}"/>
              </c:ext>
            </c:extLst>
          </c:dPt>
          <c:dPt>
            <c:idx val="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7AB-4512-9770-71DE4E0A2542}"/>
              </c:ext>
            </c:extLst>
          </c:dPt>
          <c:dPt>
            <c:idx val="5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F7AB-4512-9770-71DE4E0A2542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rgbClr val="7F808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F7AB-4512-9770-71DE4E0A2542}"/>
              </c:ext>
            </c:extLst>
          </c:dPt>
          <c:dLbls>
            <c:dLbl>
              <c:idx val="1"/>
              <c:layout>
                <c:manualLayout>
                  <c:x val="7.0785487751531054E-2"/>
                  <c:y val="-3.25769903762030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AB-4512-9770-71DE4E0A254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Maps!$S$14:$X$14</c:f>
              <c:strCache>
                <c:ptCount val="6"/>
                <c:pt idx="0">
                  <c:v>Gasoline</c:v>
                </c:pt>
                <c:pt idx="1">
                  <c:v>Gasoil/diesel</c:v>
                </c:pt>
                <c:pt idx="2">
                  <c:v>Jet/Kero</c:v>
                </c:pt>
                <c:pt idx="3">
                  <c:v>Naphtha</c:v>
                </c:pt>
                <c:pt idx="4">
                  <c:v>Residual Fuel Oil</c:v>
                </c:pt>
                <c:pt idx="5">
                  <c:v>Other</c:v>
                </c:pt>
              </c:strCache>
            </c:strRef>
          </c:cat>
          <c:val>
            <c:numRef>
              <c:f>Maps!$S$15:$X$15</c:f>
              <c:numCache>
                <c:formatCode>#,##0_);\(#,##0\)</c:formatCode>
                <c:ptCount val="6"/>
                <c:pt idx="0">
                  <c:v>28398.632575881675</c:v>
                </c:pt>
                <c:pt idx="1">
                  <c:v>30046.924419100898</c:v>
                </c:pt>
                <c:pt idx="2">
                  <c:v>9574.3985625626337</c:v>
                </c:pt>
                <c:pt idx="3">
                  <c:v>8934.7988614938367</c:v>
                </c:pt>
                <c:pt idx="4">
                  <c:v>6598.4454417289635</c:v>
                </c:pt>
                <c:pt idx="5">
                  <c:v>10939.578228359343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7AB-4512-9770-71DE4E0A2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legend>
      <c:legendPos val="tr"/>
      <c:layout>
        <c:manualLayout>
          <c:xMode val="edge"/>
          <c:yMode val="edge"/>
          <c:x val="0.66977006780402448"/>
          <c:y val="0.26435663082437277"/>
          <c:w val="0.32713008530183729"/>
          <c:h val="0.59124978127734029"/>
        </c:manualLayout>
      </c:layout>
      <c:overlay val="0"/>
    </c:legend>
    <c:plotVisOnly val="1"/>
    <c:dispBlanksAs val="zero"/>
    <c:showDLblsOverMax val="0"/>
  </c:chart>
  <c:spPr>
    <a:noFill/>
    <a:ln w="6350" cmpd="sng">
      <a:noFill/>
    </a:ln>
  </c:spPr>
  <c:txPr>
    <a:bodyPr/>
    <a:lstStyle/>
    <a:p>
      <a:pPr>
        <a:defRPr sz="1400">
          <a:latin typeface="+mn-lt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r>
            <a:rPr lang="es-ES" sz="1400" dirty="0"/>
            <a:t>Cambio de Matriz Energética</a:t>
          </a:r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r>
            <a:rPr lang="es-PE" sz="1400" dirty="0"/>
            <a:t>1992 - Convención Marco de las Naciones Unidas sobre el Cambio Climático (CMNUCC)</a:t>
          </a:r>
        </a:p>
        <a:p>
          <a:r>
            <a:rPr lang="es-PE" sz="1400" dirty="0"/>
            <a:t>1997 - Protocolo de Kioto </a:t>
          </a:r>
        </a:p>
        <a:p>
          <a:r>
            <a:rPr lang="es-PE" sz="1400" dirty="0"/>
            <a:t>2015 - Acuerdo de París</a:t>
          </a:r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r>
            <a:rPr lang="es-ES" sz="1400" dirty="0" err="1"/>
            <a:t>Responsabi-lidad</a:t>
          </a:r>
          <a:r>
            <a:rPr lang="es-ES" sz="1400" dirty="0"/>
            <a:t> Ambiental y Social</a:t>
          </a:r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19AB5403-FC52-42A2-948F-48C6361A35B1}">
      <dgm:prSet phldrT="[Texto]" custT="1"/>
      <dgm:spPr/>
      <dgm:t>
        <a:bodyPr/>
        <a:lstStyle/>
        <a:p>
          <a:pPr algn="l"/>
          <a:r>
            <a:rPr lang="es-PE" sz="1400" dirty="0"/>
            <a:t>1994 - Convención de las Naciones Unidas para la Lucha contra la Desertificación </a:t>
          </a:r>
        </a:p>
        <a:p>
          <a:pPr algn="l"/>
          <a:r>
            <a:rPr lang="es-PE" sz="1400" dirty="0"/>
            <a:t>1997 - Convenio sobre la Diversidad Biológica</a:t>
          </a:r>
        </a:p>
        <a:p>
          <a:pPr algn="l"/>
          <a:r>
            <a:rPr lang="es-ES" sz="1400" dirty="0"/>
            <a:t>Combustibles limpios</a:t>
          </a:r>
          <a:endParaRPr lang="es-PE" sz="1400" dirty="0"/>
        </a:p>
      </dgm:t>
    </dgm:pt>
    <dgm:pt modelId="{3F5B5462-62FC-4E9E-9B26-FA2EA3AD95C0}" type="parTrans" cxnId="{EDEE1BD8-F2CB-4ABE-AB4F-EA9D8DBE49D9}">
      <dgm:prSet/>
      <dgm:spPr/>
      <dgm:t>
        <a:bodyPr/>
        <a:lstStyle/>
        <a:p>
          <a:endParaRPr lang="es-ES"/>
        </a:p>
      </dgm:t>
    </dgm:pt>
    <dgm:pt modelId="{A9B1A8F4-1F67-4BD5-9104-E2AED757269C}" type="sibTrans" cxnId="{EDEE1BD8-F2CB-4ABE-AB4F-EA9D8DBE49D9}">
      <dgm:prSet/>
      <dgm:spPr/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r>
            <a:rPr lang="es-ES" sz="1400" dirty="0"/>
            <a:t>Desarrollo del Perú</a:t>
          </a:r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666DDD93-6898-4D48-9B55-C3D31C4A123C}">
      <dgm:prSet phldrT="[Texto]" custT="1"/>
      <dgm:spPr/>
      <dgm:t>
        <a:bodyPr/>
        <a:lstStyle/>
        <a:p>
          <a:r>
            <a:rPr lang="es-ES" sz="1400" dirty="0"/>
            <a:t>Crecimiento Económico – Demanda país</a:t>
          </a:r>
        </a:p>
        <a:p>
          <a:r>
            <a:rPr lang="es-ES" sz="1400" dirty="0"/>
            <a:t>Balanza comercial de hidrocarburos </a:t>
          </a:r>
        </a:p>
        <a:p>
          <a:r>
            <a:rPr lang="es-ES" sz="1400" dirty="0"/>
            <a:t>Tecnología de punta</a:t>
          </a:r>
        </a:p>
      </dgm:t>
    </dgm:pt>
    <dgm:pt modelId="{122F274C-0F4E-46E4-A8FC-1AB7857337FF}" type="parTrans" cxnId="{83C22A3B-74FB-4124-8B4B-0B56F67CF7D9}">
      <dgm:prSet/>
      <dgm:spPr/>
      <dgm:t>
        <a:bodyPr/>
        <a:lstStyle/>
        <a:p>
          <a:endParaRPr lang="es-ES"/>
        </a:p>
      </dgm:t>
    </dgm:pt>
    <dgm:pt modelId="{FA3171D0-8413-4F68-BA99-A2F29D2AA3D3}" type="sibTrans" cxnId="{83C22A3B-74FB-4124-8B4B-0B56F67CF7D9}">
      <dgm:prSet/>
      <dgm:spPr/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83C22A3B-74FB-4124-8B4B-0B56F67CF7D9}" srcId="{E744FDC1-5170-41E0-A811-44CC5B57B57B}" destId="{666DDD93-6898-4D48-9B55-C3D31C4A123C}" srcOrd="0" destOrd="0" parTransId="{122F274C-0F4E-46E4-A8FC-1AB7857337FF}" sibTransId="{FA3171D0-8413-4F68-BA99-A2F29D2AA3D3}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FE7FDBC3-77E8-48B3-95F8-5908E992652B}" type="presOf" srcId="{666DDD93-6898-4D48-9B55-C3D31C4A123C}" destId="{998D2739-E1B4-4E23-BDD0-184F34711400}" srcOrd="0" destOrd="0" presId="urn:microsoft.com/office/officeart/2008/layout/AlternatingHexagons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EDEE1BD8-F2CB-4ABE-AB4F-EA9D8DBE49D9}" srcId="{CD3FC09D-09F8-46E9-A46C-71B47E35218F}" destId="{19AB5403-FC52-42A2-948F-48C6361A35B1}" srcOrd="0" destOrd="0" parTransId="{3F5B5462-62FC-4E9E-9B26-FA2EA3AD95C0}" sibTransId="{A9B1A8F4-1F67-4BD5-9104-E2AED757269C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7084E7F2-F7C5-4976-BD6B-5C6E15E10394}" type="presOf" srcId="{19AB5403-FC52-42A2-948F-48C6361A35B1}" destId="{FBBDCCCB-DC53-4DB3-8A40-D2448E6429D1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r>
            <a:rPr lang="es-ES" sz="1400" dirty="0"/>
            <a:t>Cambio de Matriz Energética</a:t>
          </a:r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r>
            <a:rPr lang="es-ES" sz="1400" dirty="0"/>
            <a:t>Responsabilidad Ambiental y Social</a:t>
          </a:r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r>
            <a:rPr lang="es-ES" sz="1400" dirty="0"/>
            <a:t>Desarrollo del país</a:t>
          </a:r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13067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14318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13690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9956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8711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427AA3-83C7-45C9-B842-31B46607C33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EDF9D76-F7AE-4B3F-8BA7-F93DF1298103}">
      <dgm:prSet phldrT="[Texto]" custT="1"/>
      <dgm:spPr/>
      <dgm:t>
        <a:bodyPr/>
        <a:lstStyle/>
        <a:p>
          <a:r>
            <a:rPr lang="es-ES" sz="1200" b="1" dirty="0"/>
            <a:t>Tecnología</a:t>
          </a:r>
        </a:p>
      </dgm:t>
    </dgm:pt>
    <dgm:pt modelId="{0160C964-8305-472A-A309-59E0D4E5B7E3}" type="parTrans" cxnId="{1BF4B451-450F-4C67-9C94-6A02A7B91568}">
      <dgm:prSet/>
      <dgm:spPr/>
      <dgm:t>
        <a:bodyPr/>
        <a:lstStyle/>
        <a:p>
          <a:endParaRPr lang="es-ES" sz="1200" b="1"/>
        </a:p>
      </dgm:t>
    </dgm:pt>
    <dgm:pt modelId="{F1E91C02-8C1B-44B5-A725-7EAF41F2CA8E}" type="sibTrans" cxnId="{1BF4B451-450F-4C67-9C94-6A02A7B91568}">
      <dgm:prSet custT="1"/>
      <dgm:spPr/>
      <dgm:t>
        <a:bodyPr/>
        <a:lstStyle/>
        <a:p>
          <a:endParaRPr lang="es-ES" sz="1200" b="1"/>
        </a:p>
      </dgm:t>
    </dgm:pt>
    <dgm:pt modelId="{A5565259-2B8A-491F-926D-265E15746C1E}">
      <dgm:prSet phldrT="[Texto]" custT="1"/>
      <dgm:spPr/>
      <dgm:t>
        <a:bodyPr/>
        <a:lstStyle/>
        <a:p>
          <a:r>
            <a:rPr lang="es-ES" sz="1200" b="1"/>
            <a:t>Financiamiento</a:t>
          </a:r>
        </a:p>
      </dgm:t>
    </dgm:pt>
    <dgm:pt modelId="{2091A145-F75E-40E6-9615-7601CBAF3BBC}" type="parTrans" cxnId="{5E0C5FAC-FD4A-449B-A8EF-12A3272AB369}">
      <dgm:prSet/>
      <dgm:spPr/>
      <dgm:t>
        <a:bodyPr/>
        <a:lstStyle/>
        <a:p>
          <a:endParaRPr lang="es-ES" sz="1200" b="1"/>
        </a:p>
      </dgm:t>
    </dgm:pt>
    <dgm:pt modelId="{2F34B0BE-17A4-45DC-9172-22E31E0962CD}" type="sibTrans" cxnId="{5E0C5FAC-FD4A-449B-A8EF-12A3272AB369}">
      <dgm:prSet custT="1"/>
      <dgm:spPr/>
      <dgm:t>
        <a:bodyPr/>
        <a:lstStyle/>
        <a:p>
          <a:endParaRPr lang="es-ES" sz="1200" b="1"/>
        </a:p>
      </dgm:t>
    </dgm:pt>
    <dgm:pt modelId="{486B302E-DA91-419D-8018-04C5CA10B5DE}">
      <dgm:prSet phldrT="[Texto]" custT="1"/>
      <dgm:spPr/>
      <dgm:t>
        <a:bodyPr/>
        <a:lstStyle/>
        <a:p>
          <a:r>
            <a:rPr lang="es-ES" sz="1200" b="1" dirty="0"/>
            <a:t>Conocimiento</a:t>
          </a:r>
        </a:p>
      </dgm:t>
    </dgm:pt>
    <dgm:pt modelId="{79489660-9FC0-4F68-8306-E3B76CDFF86A}" type="parTrans" cxnId="{9B31B494-DA4B-4F2F-AF12-8790F3D40892}">
      <dgm:prSet/>
      <dgm:spPr/>
      <dgm:t>
        <a:bodyPr/>
        <a:lstStyle/>
        <a:p>
          <a:endParaRPr lang="es-ES" sz="1200" b="1"/>
        </a:p>
      </dgm:t>
    </dgm:pt>
    <dgm:pt modelId="{5550CF7D-9549-4675-9D73-41BA3EA5967C}" type="sibTrans" cxnId="{9B31B494-DA4B-4F2F-AF12-8790F3D40892}">
      <dgm:prSet custT="1"/>
      <dgm:spPr/>
      <dgm:t>
        <a:bodyPr/>
        <a:lstStyle/>
        <a:p>
          <a:endParaRPr lang="es-ES" sz="1200" b="1"/>
        </a:p>
      </dgm:t>
    </dgm:pt>
    <dgm:pt modelId="{82470EAA-7EAF-4224-B7DE-14556DDCA2A8}" type="pres">
      <dgm:prSet presAssocID="{1C427AA3-83C7-45C9-B842-31B46607C33E}" presName="cycle" presStyleCnt="0">
        <dgm:presLayoutVars>
          <dgm:dir/>
          <dgm:resizeHandles val="exact"/>
        </dgm:presLayoutVars>
      </dgm:prSet>
      <dgm:spPr/>
    </dgm:pt>
    <dgm:pt modelId="{E8773727-EC79-4437-A1AD-ABF996909457}" type="pres">
      <dgm:prSet presAssocID="{CEDF9D76-F7AE-4B3F-8BA7-F93DF1298103}" presName="node" presStyleLbl="node1" presStyleIdx="0" presStyleCnt="3" custRadScaleRad="98350" custRadScaleInc="0">
        <dgm:presLayoutVars>
          <dgm:bulletEnabled val="1"/>
        </dgm:presLayoutVars>
      </dgm:prSet>
      <dgm:spPr/>
    </dgm:pt>
    <dgm:pt modelId="{424FC8F6-5F98-4451-BC47-420283227566}" type="pres">
      <dgm:prSet presAssocID="{F1E91C02-8C1B-44B5-A725-7EAF41F2CA8E}" presName="sibTrans" presStyleLbl="sibTrans2D1" presStyleIdx="0" presStyleCnt="3"/>
      <dgm:spPr/>
    </dgm:pt>
    <dgm:pt modelId="{7F55ED3B-1792-43CC-B500-A62D777A08E2}" type="pres">
      <dgm:prSet presAssocID="{F1E91C02-8C1B-44B5-A725-7EAF41F2CA8E}" presName="connectorText" presStyleLbl="sibTrans2D1" presStyleIdx="0" presStyleCnt="3"/>
      <dgm:spPr/>
    </dgm:pt>
    <dgm:pt modelId="{4A170B16-3212-47BF-BE1A-3FAF66FF2D20}" type="pres">
      <dgm:prSet presAssocID="{A5565259-2B8A-491F-926D-265E15746C1E}" presName="node" presStyleLbl="node1" presStyleIdx="1" presStyleCnt="3">
        <dgm:presLayoutVars>
          <dgm:bulletEnabled val="1"/>
        </dgm:presLayoutVars>
      </dgm:prSet>
      <dgm:spPr/>
    </dgm:pt>
    <dgm:pt modelId="{4DFDC908-A9F6-4AB6-BA46-D846D9F314E1}" type="pres">
      <dgm:prSet presAssocID="{2F34B0BE-17A4-45DC-9172-22E31E0962CD}" presName="sibTrans" presStyleLbl="sibTrans2D1" presStyleIdx="1" presStyleCnt="3"/>
      <dgm:spPr/>
    </dgm:pt>
    <dgm:pt modelId="{CB42FF86-B25D-480F-8834-0AC84B43B36F}" type="pres">
      <dgm:prSet presAssocID="{2F34B0BE-17A4-45DC-9172-22E31E0962CD}" presName="connectorText" presStyleLbl="sibTrans2D1" presStyleIdx="1" presStyleCnt="3"/>
      <dgm:spPr/>
    </dgm:pt>
    <dgm:pt modelId="{BF0DAFAF-2FBB-4F4F-A97F-EE9013B98C67}" type="pres">
      <dgm:prSet presAssocID="{486B302E-DA91-419D-8018-04C5CA10B5DE}" presName="node" presStyleLbl="node1" presStyleIdx="2" presStyleCnt="3">
        <dgm:presLayoutVars>
          <dgm:bulletEnabled val="1"/>
        </dgm:presLayoutVars>
      </dgm:prSet>
      <dgm:spPr/>
    </dgm:pt>
    <dgm:pt modelId="{1F5965BD-AD30-48EC-AC18-995C65AB0085}" type="pres">
      <dgm:prSet presAssocID="{5550CF7D-9549-4675-9D73-41BA3EA5967C}" presName="sibTrans" presStyleLbl="sibTrans2D1" presStyleIdx="2" presStyleCnt="3"/>
      <dgm:spPr/>
    </dgm:pt>
    <dgm:pt modelId="{C70AD0A5-4172-44E8-9B58-7D811B6598D7}" type="pres">
      <dgm:prSet presAssocID="{5550CF7D-9549-4675-9D73-41BA3EA5967C}" presName="connectorText" presStyleLbl="sibTrans2D1" presStyleIdx="2" presStyleCnt="3"/>
      <dgm:spPr/>
    </dgm:pt>
  </dgm:ptLst>
  <dgm:cxnLst>
    <dgm:cxn modelId="{05691228-5ABF-4CC1-8CAE-28358663E477}" type="presOf" srcId="{F1E91C02-8C1B-44B5-A725-7EAF41F2CA8E}" destId="{424FC8F6-5F98-4451-BC47-420283227566}" srcOrd="0" destOrd="0" presId="urn:microsoft.com/office/officeart/2005/8/layout/cycle2"/>
    <dgm:cxn modelId="{6A59EE29-1324-42FF-B53C-75357A595628}" type="presOf" srcId="{F1E91C02-8C1B-44B5-A725-7EAF41F2CA8E}" destId="{7F55ED3B-1792-43CC-B500-A62D777A08E2}" srcOrd="1" destOrd="0" presId="urn:microsoft.com/office/officeart/2005/8/layout/cycle2"/>
    <dgm:cxn modelId="{5FF9AD31-C154-45CE-9E80-1A2CF60BE6F9}" type="presOf" srcId="{2F34B0BE-17A4-45DC-9172-22E31E0962CD}" destId="{4DFDC908-A9F6-4AB6-BA46-D846D9F314E1}" srcOrd="0" destOrd="0" presId="urn:microsoft.com/office/officeart/2005/8/layout/cycle2"/>
    <dgm:cxn modelId="{25EF406F-F4D7-40DB-9BA4-DB1C607A389D}" type="presOf" srcId="{5550CF7D-9549-4675-9D73-41BA3EA5967C}" destId="{1F5965BD-AD30-48EC-AC18-995C65AB0085}" srcOrd="0" destOrd="0" presId="urn:microsoft.com/office/officeart/2005/8/layout/cycle2"/>
    <dgm:cxn modelId="{1BF4B451-450F-4C67-9C94-6A02A7B91568}" srcId="{1C427AA3-83C7-45C9-B842-31B46607C33E}" destId="{CEDF9D76-F7AE-4B3F-8BA7-F93DF1298103}" srcOrd="0" destOrd="0" parTransId="{0160C964-8305-472A-A309-59E0D4E5B7E3}" sibTransId="{F1E91C02-8C1B-44B5-A725-7EAF41F2CA8E}"/>
    <dgm:cxn modelId="{F12B9173-C7E0-498E-92A7-B086C41C5743}" type="presOf" srcId="{486B302E-DA91-419D-8018-04C5CA10B5DE}" destId="{BF0DAFAF-2FBB-4F4F-A97F-EE9013B98C67}" srcOrd="0" destOrd="0" presId="urn:microsoft.com/office/officeart/2005/8/layout/cycle2"/>
    <dgm:cxn modelId="{9EF2CE74-02A3-4E8D-A023-F9884C69A77F}" type="presOf" srcId="{5550CF7D-9549-4675-9D73-41BA3EA5967C}" destId="{C70AD0A5-4172-44E8-9B58-7D811B6598D7}" srcOrd="1" destOrd="0" presId="urn:microsoft.com/office/officeart/2005/8/layout/cycle2"/>
    <dgm:cxn modelId="{AF69DF7A-BBEE-4B3B-BD17-E0FDBE92CD6F}" type="presOf" srcId="{2F34B0BE-17A4-45DC-9172-22E31E0962CD}" destId="{CB42FF86-B25D-480F-8834-0AC84B43B36F}" srcOrd="1" destOrd="0" presId="urn:microsoft.com/office/officeart/2005/8/layout/cycle2"/>
    <dgm:cxn modelId="{9B31B494-DA4B-4F2F-AF12-8790F3D40892}" srcId="{1C427AA3-83C7-45C9-B842-31B46607C33E}" destId="{486B302E-DA91-419D-8018-04C5CA10B5DE}" srcOrd="2" destOrd="0" parTransId="{79489660-9FC0-4F68-8306-E3B76CDFF86A}" sibTransId="{5550CF7D-9549-4675-9D73-41BA3EA5967C}"/>
    <dgm:cxn modelId="{5E0C5FAC-FD4A-449B-A8EF-12A3272AB369}" srcId="{1C427AA3-83C7-45C9-B842-31B46607C33E}" destId="{A5565259-2B8A-491F-926D-265E15746C1E}" srcOrd="1" destOrd="0" parTransId="{2091A145-F75E-40E6-9615-7601CBAF3BBC}" sibTransId="{2F34B0BE-17A4-45DC-9172-22E31E0962CD}"/>
    <dgm:cxn modelId="{F0D4EED2-9594-412E-BBD5-EB825A7E16CB}" type="presOf" srcId="{CEDF9D76-F7AE-4B3F-8BA7-F93DF1298103}" destId="{E8773727-EC79-4437-A1AD-ABF996909457}" srcOrd="0" destOrd="0" presId="urn:microsoft.com/office/officeart/2005/8/layout/cycle2"/>
    <dgm:cxn modelId="{CFC74BD8-0371-4D2D-BB03-13E941887900}" type="presOf" srcId="{A5565259-2B8A-491F-926D-265E15746C1E}" destId="{4A170B16-3212-47BF-BE1A-3FAF66FF2D20}" srcOrd="0" destOrd="0" presId="urn:microsoft.com/office/officeart/2005/8/layout/cycle2"/>
    <dgm:cxn modelId="{90FF68F4-29E0-45F5-9412-F9AF9196EA7E}" type="presOf" srcId="{1C427AA3-83C7-45C9-B842-31B46607C33E}" destId="{82470EAA-7EAF-4224-B7DE-14556DDCA2A8}" srcOrd="0" destOrd="0" presId="urn:microsoft.com/office/officeart/2005/8/layout/cycle2"/>
    <dgm:cxn modelId="{F86B72DE-79D3-4B15-B448-F32EDAD55285}" type="presParOf" srcId="{82470EAA-7EAF-4224-B7DE-14556DDCA2A8}" destId="{E8773727-EC79-4437-A1AD-ABF996909457}" srcOrd="0" destOrd="0" presId="urn:microsoft.com/office/officeart/2005/8/layout/cycle2"/>
    <dgm:cxn modelId="{866ECEC6-4FB8-47F5-A498-379C69D4B82E}" type="presParOf" srcId="{82470EAA-7EAF-4224-B7DE-14556DDCA2A8}" destId="{424FC8F6-5F98-4451-BC47-420283227566}" srcOrd="1" destOrd="0" presId="urn:microsoft.com/office/officeart/2005/8/layout/cycle2"/>
    <dgm:cxn modelId="{92CB5BED-C746-41E6-BF02-83D01036664A}" type="presParOf" srcId="{424FC8F6-5F98-4451-BC47-420283227566}" destId="{7F55ED3B-1792-43CC-B500-A62D777A08E2}" srcOrd="0" destOrd="0" presId="urn:microsoft.com/office/officeart/2005/8/layout/cycle2"/>
    <dgm:cxn modelId="{933CCCCF-E0B2-42FA-AE09-18A5C6399ACE}" type="presParOf" srcId="{82470EAA-7EAF-4224-B7DE-14556DDCA2A8}" destId="{4A170B16-3212-47BF-BE1A-3FAF66FF2D20}" srcOrd="2" destOrd="0" presId="urn:microsoft.com/office/officeart/2005/8/layout/cycle2"/>
    <dgm:cxn modelId="{E00E40D9-2854-45CE-A952-DEE11126013D}" type="presParOf" srcId="{82470EAA-7EAF-4224-B7DE-14556DDCA2A8}" destId="{4DFDC908-A9F6-4AB6-BA46-D846D9F314E1}" srcOrd="3" destOrd="0" presId="urn:microsoft.com/office/officeart/2005/8/layout/cycle2"/>
    <dgm:cxn modelId="{A5A1663C-5877-47D4-987F-27488AEC15BA}" type="presParOf" srcId="{4DFDC908-A9F6-4AB6-BA46-D846D9F314E1}" destId="{CB42FF86-B25D-480F-8834-0AC84B43B36F}" srcOrd="0" destOrd="0" presId="urn:microsoft.com/office/officeart/2005/8/layout/cycle2"/>
    <dgm:cxn modelId="{1C3919FA-9A3C-4D2C-AF1B-88CD55C1DAF8}" type="presParOf" srcId="{82470EAA-7EAF-4224-B7DE-14556DDCA2A8}" destId="{BF0DAFAF-2FBB-4F4F-A97F-EE9013B98C67}" srcOrd="4" destOrd="0" presId="urn:microsoft.com/office/officeart/2005/8/layout/cycle2"/>
    <dgm:cxn modelId="{FAF971B9-07C5-4627-8C7C-F130511151C9}" type="presParOf" srcId="{82470EAA-7EAF-4224-B7DE-14556DDCA2A8}" destId="{1F5965BD-AD30-48EC-AC18-995C65AB0085}" srcOrd="5" destOrd="0" presId="urn:microsoft.com/office/officeart/2005/8/layout/cycle2"/>
    <dgm:cxn modelId="{92B5BCB2-90B5-4A29-BE5D-DAFC76099AE4}" type="presParOf" srcId="{1F5965BD-AD30-48EC-AC18-995C65AB0085}" destId="{C70AD0A5-4172-44E8-9B58-7D811B6598D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/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/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229CB4-8F55-4412-A311-51D99B3C8EFE}" type="doc">
      <dgm:prSet loTypeId="urn:microsoft.com/office/officeart/2005/8/layout/hProcess7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15F5346F-5EB2-42DE-9AA5-746BF6CA5637}">
      <dgm:prSet phldrT="[Texto]" custT="1"/>
      <dgm:spPr/>
      <dgm:t>
        <a:bodyPr/>
        <a:lstStyle/>
        <a:p>
          <a:r>
            <a:rPr lang="es-ES" sz="1400">
              <a:solidFill>
                <a:schemeClr val="tx1">
                  <a:lumMod val="65000"/>
                  <a:lumOff val="35000"/>
                </a:schemeClr>
              </a:solidFill>
            </a:rPr>
            <a:t>Ambiente </a:t>
          </a:r>
          <a:endParaRPr lang="es-ES" sz="1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E2B5F23-8EB3-4DAD-9795-63C61AE15167}" type="parTrans" cxnId="{AE6C0FD2-8472-4133-9EAA-A9B5AA6CA66F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4178C9C-325B-43F5-9AFF-6D3A10D036AA}" type="sibTrans" cxnId="{AE6C0FD2-8472-4133-9EAA-A9B5AA6CA66F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1C9858B-D771-49EF-8A89-AF2912C08B9A}">
      <dgm:prSet phldrT="[Texto]" custT="1"/>
      <dgm:spPr/>
      <dgm:t>
        <a:bodyPr/>
        <a:lstStyle/>
        <a:p>
          <a:r>
            <a:rPr lang="es-PE" sz="14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Riesgos ambientales </a:t>
          </a:r>
          <a:r>
            <a:rPr lang="es-PE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PE" sz="1400" dirty="0" err="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NOx</a:t>
          </a:r>
          <a:r>
            <a:rPr lang="es-PE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SO2, PM) </a:t>
          </a:r>
          <a:endParaRPr lang="es-ES" sz="1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3EEE4E5-B5FA-47E7-803D-D0F573024C21}" type="parTrans" cxnId="{3084C0DC-8D60-4410-8006-5308AAEE247E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5CBB03E-C380-487E-B162-D91A645850AC}" type="sibTrans" cxnId="{3084C0DC-8D60-4410-8006-5308AAEE247E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66129EC-7209-4499-A09D-5890B1A8569E}">
      <dgm:prSet phldrT="[Texto]" custT="1"/>
      <dgm:spPr/>
      <dgm:t>
        <a:bodyPr/>
        <a:lstStyle/>
        <a:p>
          <a:r>
            <a:rPr lang="es-ES" sz="1400" dirty="0">
              <a:solidFill>
                <a:schemeClr val="tx1">
                  <a:lumMod val="65000"/>
                  <a:lumOff val="35000"/>
                </a:schemeClr>
              </a:solidFill>
            </a:rPr>
            <a:t>Emisiones</a:t>
          </a:r>
        </a:p>
      </dgm:t>
    </dgm:pt>
    <dgm:pt modelId="{6593D117-5F97-4DDB-81E0-7EA3C1F1D413}" type="parTrans" cxnId="{4E66D8D6-9C39-4B63-803B-BA1B1D77C96F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6B01153-2589-4D88-91DC-066DBBFE5FF4}" type="sibTrans" cxnId="{4E66D8D6-9C39-4B63-803B-BA1B1D77C96F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7E48CEF-E961-4DBF-8473-CEF68D1FBFE4}">
      <dgm:prSet phldrT="[Texto]" custT="1"/>
      <dgm:spPr/>
      <dgm:t>
        <a:bodyPr/>
        <a:lstStyle/>
        <a:p>
          <a:r>
            <a:rPr lang="es-PE" sz="14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La </a:t>
          </a:r>
          <a:r>
            <a:rPr lang="es-PE" sz="1400" b="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Normativa Euro </a:t>
          </a:r>
          <a:r>
            <a:rPr lang="es-PE" sz="14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regula los límites aceptables de emisiones a la atmósfera</a:t>
          </a:r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4323990-FEAA-4D80-A70B-3AD2B19F29C6}" type="parTrans" cxnId="{21E07C9A-A037-4E88-B97E-1A323B40C004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8721901-4A56-4E04-80FD-B6CBD5D4C663}" type="sibTrans" cxnId="{21E07C9A-A037-4E88-B97E-1A323B40C004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609B93A-08ED-48EB-89B1-9A9AFAD822E2}">
      <dgm:prSet phldrT="[Texto]" custT="1"/>
      <dgm:spPr/>
      <dgm:t>
        <a:bodyPr/>
        <a:lstStyle/>
        <a:p>
          <a:r>
            <a:rPr lang="es-ES" sz="1400" dirty="0">
              <a:solidFill>
                <a:schemeClr val="tx1">
                  <a:lumMod val="65000"/>
                  <a:lumOff val="35000"/>
                </a:schemeClr>
              </a:solidFill>
            </a:rPr>
            <a:t>Investigación</a:t>
          </a:r>
        </a:p>
      </dgm:t>
    </dgm:pt>
    <dgm:pt modelId="{05A06164-84D5-4E2A-BB1C-0559BEDD5D80}" type="parTrans" cxnId="{7556CCC5-D4FA-47D8-B854-02FB72B99A3B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FC8C031-20EC-4FF6-B96A-ED3C0642177E}" type="sibTrans" cxnId="{7556CCC5-D4FA-47D8-B854-02FB72B99A3B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19B7A7A6-1A1E-45EF-A87D-60FE7DAF59BC}">
      <dgm:prSet phldrT="[Texto]" custT="1"/>
      <dgm:spPr/>
      <dgm:t>
        <a:bodyPr/>
        <a:lstStyle/>
        <a:p>
          <a:r>
            <a:rPr lang="es-PE" sz="14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Desde el año 1992, se han emitido 6 versiones de la Normativa Euro: I, II, III, IV, V y VI</a:t>
          </a:r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A5CC7B5-A6C0-4460-8489-66F0C2859E10}" type="parTrans" cxnId="{502BCB49-2DA7-4631-B36C-C91485F6FAF8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53A089A-8B25-409C-93F3-AAF383A628AC}" type="sibTrans" cxnId="{502BCB49-2DA7-4631-B36C-C91485F6FAF8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E79A46E2-608B-423F-AC96-1724785FBDEA}">
      <dgm:prSet phldrT="[Texto]" custT="1"/>
      <dgm:spPr/>
      <dgm:t>
        <a:bodyPr/>
        <a:lstStyle/>
        <a:p>
          <a:r>
            <a:rPr lang="es-ES" sz="1400" dirty="0">
              <a:solidFill>
                <a:schemeClr val="tx1">
                  <a:lumMod val="65000"/>
                  <a:lumOff val="35000"/>
                </a:schemeClr>
              </a:solidFill>
            </a:rPr>
            <a:t>Normas Euro</a:t>
          </a:r>
        </a:p>
      </dgm:t>
    </dgm:pt>
    <dgm:pt modelId="{2259F533-C0E4-4ADB-AE0A-579A6F36079D}" type="parTrans" cxnId="{74DCACCC-FA01-46C8-9FB3-42CFF8FFB0A5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75EC2BD-EF49-46D9-9034-CCF7B7229AB6}" type="sibTrans" cxnId="{74DCACCC-FA01-46C8-9FB3-42CFF8FFB0A5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29C1D1A-EA5C-4667-9BF4-1A9384EA12FF}">
      <dgm:prSet phldrT="[Texto]" custT="1"/>
      <dgm:spPr/>
      <dgm:t>
        <a:bodyPr/>
        <a:lstStyle/>
        <a:p>
          <a:r>
            <a:rPr lang="es-PE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Para el cumplimiento de esta norma hay un trabajo consensuado entre el </a:t>
          </a:r>
          <a:r>
            <a:rPr lang="es-PE" sz="14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Sector Automoción y Energético</a:t>
          </a:r>
          <a:endParaRPr lang="es-ES" sz="1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D497DF1-66B0-4922-B92C-74A762C471B3}" type="parTrans" cxnId="{EA78A7CA-A95E-4148-819D-3FB0D0F76294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C6FB3C3-EF1F-4825-AD30-78BE3F213C30}" type="sibTrans" cxnId="{EA78A7CA-A95E-4148-819D-3FB0D0F76294}">
      <dgm:prSet/>
      <dgm:spPr/>
      <dgm:t>
        <a:bodyPr/>
        <a:lstStyle/>
        <a:p>
          <a:endParaRPr lang="es-ES" sz="14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7ECCB64-D63C-4345-B4A1-DC200C3A251D}" type="pres">
      <dgm:prSet presAssocID="{12229CB4-8F55-4412-A311-51D99B3C8EFE}" presName="Name0" presStyleCnt="0">
        <dgm:presLayoutVars>
          <dgm:dir/>
          <dgm:animLvl val="lvl"/>
          <dgm:resizeHandles val="exact"/>
        </dgm:presLayoutVars>
      </dgm:prSet>
      <dgm:spPr/>
    </dgm:pt>
    <dgm:pt modelId="{505319CA-E345-4BBA-987A-1C08636C03B6}" type="pres">
      <dgm:prSet presAssocID="{15F5346F-5EB2-42DE-9AA5-746BF6CA5637}" presName="compositeNode" presStyleCnt="0">
        <dgm:presLayoutVars>
          <dgm:bulletEnabled val="1"/>
        </dgm:presLayoutVars>
      </dgm:prSet>
      <dgm:spPr/>
    </dgm:pt>
    <dgm:pt modelId="{5745DA0A-82D2-4EB1-9F05-00AE752AB075}" type="pres">
      <dgm:prSet presAssocID="{15F5346F-5EB2-42DE-9AA5-746BF6CA5637}" presName="bgRect" presStyleLbl="node1" presStyleIdx="0" presStyleCnt="4"/>
      <dgm:spPr/>
    </dgm:pt>
    <dgm:pt modelId="{37F29982-5D25-4EF8-9323-F8C112C13BED}" type="pres">
      <dgm:prSet presAssocID="{15F5346F-5EB2-42DE-9AA5-746BF6CA5637}" presName="parentNode" presStyleLbl="node1" presStyleIdx="0" presStyleCnt="4">
        <dgm:presLayoutVars>
          <dgm:chMax val="0"/>
          <dgm:bulletEnabled val="1"/>
        </dgm:presLayoutVars>
      </dgm:prSet>
      <dgm:spPr/>
    </dgm:pt>
    <dgm:pt modelId="{06C0DF25-7F6B-43F6-A0C3-4AB53B89D16F}" type="pres">
      <dgm:prSet presAssocID="{15F5346F-5EB2-42DE-9AA5-746BF6CA5637}" presName="childNode" presStyleLbl="node1" presStyleIdx="0" presStyleCnt="4">
        <dgm:presLayoutVars>
          <dgm:bulletEnabled val="1"/>
        </dgm:presLayoutVars>
      </dgm:prSet>
      <dgm:spPr/>
    </dgm:pt>
    <dgm:pt modelId="{6EA3AA15-D883-450F-BC4E-1A068845998E}" type="pres">
      <dgm:prSet presAssocID="{A4178C9C-325B-43F5-9AFF-6D3A10D036AA}" presName="hSp" presStyleCnt="0"/>
      <dgm:spPr/>
    </dgm:pt>
    <dgm:pt modelId="{3BF34D79-1A28-4442-832C-1DCCC3551DF8}" type="pres">
      <dgm:prSet presAssocID="{A4178C9C-325B-43F5-9AFF-6D3A10D036AA}" presName="vProcSp" presStyleCnt="0"/>
      <dgm:spPr/>
    </dgm:pt>
    <dgm:pt modelId="{953AB0EE-FBD9-46E8-A8B6-9BEC96B3A69D}" type="pres">
      <dgm:prSet presAssocID="{A4178C9C-325B-43F5-9AFF-6D3A10D036AA}" presName="vSp1" presStyleCnt="0"/>
      <dgm:spPr/>
    </dgm:pt>
    <dgm:pt modelId="{E0D04C0F-E420-4656-9478-5A2B3046A791}" type="pres">
      <dgm:prSet presAssocID="{A4178C9C-325B-43F5-9AFF-6D3A10D036AA}" presName="simulatedConn" presStyleLbl="solidFgAcc1" presStyleIdx="0" presStyleCnt="3"/>
      <dgm:spPr/>
    </dgm:pt>
    <dgm:pt modelId="{E3A02FBC-CDB6-48A7-B690-4EE826896230}" type="pres">
      <dgm:prSet presAssocID="{A4178C9C-325B-43F5-9AFF-6D3A10D036AA}" presName="vSp2" presStyleCnt="0"/>
      <dgm:spPr/>
    </dgm:pt>
    <dgm:pt modelId="{46532984-0E88-4397-B4E8-4B2025AF3499}" type="pres">
      <dgm:prSet presAssocID="{A4178C9C-325B-43F5-9AFF-6D3A10D036AA}" presName="sibTrans" presStyleCnt="0"/>
      <dgm:spPr/>
    </dgm:pt>
    <dgm:pt modelId="{85887598-61B8-4CE3-AB5E-12F623EFD95B}" type="pres">
      <dgm:prSet presAssocID="{666129EC-7209-4499-A09D-5890B1A8569E}" presName="compositeNode" presStyleCnt="0">
        <dgm:presLayoutVars>
          <dgm:bulletEnabled val="1"/>
        </dgm:presLayoutVars>
      </dgm:prSet>
      <dgm:spPr/>
    </dgm:pt>
    <dgm:pt modelId="{93B5DE64-EDC0-4DB1-83A0-19D704FEC566}" type="pres">
      <dgm:prSet presAssocID="{666129EC-7209-4499-A09D-5890B1A8569E}" presName="bgRect" presStyleLbl="node1" presStyleIdx="1" presStyleCnt="4"/>
      <dgm:spPr/>
    </dgm:pt>
    <dgm:pt modelId="{74FB2728-EDF0-493C-B2FC-6A35BEA7A912}" type="pres">
      <dgm:prSet presAssocID="{666129EC-7209-4499-A09D-5890B1A8569E}" presName="parentNode" presStyleLbl="node1" presStyleIdx="1" presStyleCnt="4">
        <dgm:presLayoutVars>
          <dgm:chMax val="0"/>
          <dgm:bulletEnabled val="1"/>
        </dgm:presLayoutVars>
      </dgm:prSet>
      <dgm:spPr/>
    </dgm:pt>
    <dgm:pt modelId="{0FDA48F2-4D13-428B-B69E-18F44EA9222D}" type="pres">
      <dgm:prSet presAssocID="{666129EC-7209-4499-A09D-5890B1A8569E}" presName="childNode" presStyleLbl="node1" presStyleIdx="1" presStyleCnt="4">
        <dgm:presLayoutVars>
          <dgm:bulletEnabled val="1"/>
        </dgm:presLayoutVars>
      </dgm:prSet>
      <dgm:spPr/>
    </dgm:pt>
    <dgm:pt modelId="{CAAFEC71-7969-4148-8132-C94FDF06CBFB}" type="pres">
      <dgm:prSet presAssocID="{76B01153-2589-4D88-91DC-066DBBFE5FF4}" presName="hSp" presStyleCnt="0"/>
      <dgm:spPr/>
    </dgm:pt>
    <dgm:pt modelId="{2BB73F98-7320-49A6-B029-45F693E44232}" type="pres">
      <dgm:prSet presAssocID="{76B01153-2589-4D88-91DC-066DBBFE5FF4}" presName="vProcSp" presStyleCnt="0"/>
      <dgm:spPr/>
    </dgm:pt>
    <dgm:pt modelId="{5FD5CDA8-45EA-4316-89B2-3719952C59BA}" type="pres">
      <dgm:prSet presAssocID="{76B01153-2589-4D88-91DC-066DBBFE5FF4}" presName="vSp1" presStyleCnt="0"/>
      <dgm:spPr/>
    </dgm:pt>
    <dgm:pt modelId="{94CFD5A8-962D-48AE-B215-27C6F409B861}" type="pres">
      <dgm:prSet presAssocID="{76B01153-2589-4D88-91DC-066DBBFE5FF4}" presName="simulatedConn" presStyleLbl="solidFgAcc1" presStyleIdx="1" presStyleCnt="3"/>
      <dgm:spPr/>
    </dgm:pt>
    <dgm:pt modelId="{BCECE635-5D27-44B2-9150-C7169805B066}" type="pres">
      <dgm:prSet presAssocID="{76B01153-2589-4D88-91DC-066DBBFE5FF4}" presName="vSp2" presStyleCnt="0"/>
      <dgm:spPr/>
    </dgm:pt>
    <dgm:pt modelId="{7889304A-B0C3-4FD8-86B8-7AE412F5B8C5}" type="pres">
      <dgm:prSet presAssocID="{76B01153-2589-4D88-91DC-066DBBFE5FF4}" presName="sibTrans" presStyleCnt="0"/>
      <dgm:spPr/>
    </dgm:pt>
    <dgm:pt modelId="{D804878D-D2F2-414C-B7EC-FD04509640BA}" type="pres">
      <dgm:prSet presAssocID="{0609B93A-08ED-48EB-89B1-9A9AFAD822E2}" presName="compositeNode" presStyleCnt="0">
        <dgm:presLayoutVars>
          <dgm:bulletEnabled val="1"/>
        </dgm:presLayoutVars>
      </dgm:prSet>
      <dgm:spPr/>
    </dgm:pt>
    <dgm:pt modelId="{5A58617B-16CD-4A73-B04B-FFD3E4F284FC}" type="pres">
      <dgm:prSet presAssocID="{0609B93A-08ED-48EB-89B1-9A9AFAD822E2}" presName="bgRect" presStyleLbl="node1" presStyleIdx="2" presStyleCnt="4"/>
      <dgm:spPr/>
    </dgm:pt>
    <dgm:pt modelId="{1902C714-4963-4C7C-BB41-7E7183789D9E}" type="pres">
      <dgm:prSet presAssocID="{0609B93A-08ED-48EB-89B1-9A9AFAD822E2}" presName="parentNode" presStyleLbl="node1" presStyleIdx="2" presStyleCnt="4">
        <dgm:presLayoutVars>
          <dgm:chMax val="0"/>
          <dgm:bulletEnabled val="1"/>
        </dgm:presLayoutVars>
      </dgm:prSet>
      <dgm:spPr/>
    </dgm:pt>
    <dgm:pt modelId="{189ED938-AFB0-4AB1-A899-2EFDA76F7A9F}" type="pres">
      <dgm:prSet presAssocID="{0609B93A-08ED-48EB-89B1-9A9AFAD822E2}" presName="childNode" presStyleLbl="node1" presStyleIdx="2" presStyleCnt="4">
        <dgm:presLayoutVars>
          <dgm:bulletEnabled val="1"/>
        </dgm:presLayoutVars>
      </dgm:prSet>
      <dgm:spPr/>
    </dgm:pt>
    <dgm:pt modelId="{0413D201-EEFE-4D57-AA60-23E44521A708}" type="pres">
      <dgm:prSet presAssocID="{7FC8C031-20EC-4FF6-B96A-ED3C0642177E}" presName="hSp" presStyleCnt="0"/>
      <dgm:spPr/>
    </dgm:pt>
    <dgm:pt modelId="{3639301C-202A-4E07-9289-3480FD396669}" type="pres">
      <dgm:prSet presAssocID="{7FC8C031-20EC-4FF6-B96A-ED3C0642177E}" presName="vProcSp" presStyleCnt="0"/>
      <dgm:spPr/>
    </dgm:pt>
    <dgm:pt modelId="{03F0F2C1-5A3E-446F-A82C-2F5AF160384C}" type="pres">
      <dgm:prSet presAssocID="{7FC8C031-20EC-4FF6-B96A-ED3C0642177E}" presName="vSp1" presStyleCnt="0"/>
      <dgm:spPr/>
    </dgm:pt>
    <dgm:pt modelId="{84BD0DD9-4EE5-41B6-8853-A12B3D7CCF23}" type="pres">
      <dgm:prSet presAssocID="{7FC8C031-20EC-4FF6-B96A-ED3C0642177E}" presName="simulatedConn" presStyleLbl="solidFgAcc1" presStyleIdx="2" presStyleCnt="3"/>
      <dgm:spPr/>
    </dgm:pt>
    <dgm:pt modelId="{19C2C671-2F7A-4959-9277-EB755E5FFF0E}" type="pres">
      <dgm:prSet presAssocID="{7FC8C031-20EC-4FF6-B96A-ED3C0642177E}" presName="vSp2" presStyleCnt="0"/>
      <dgm:spPr/>
    </dgm:pt>
    <dgm:pt modelId="{BD64185E-D9F0-439A-A23C-7AA9D0787D5E}" type="pres">
      <dgm:prSet presAssocID="{7FC8C031-20EC-4FF6-B96A-ED3C0642177E}" presName="sibTrans" presStyleCnt="0"/>
      <dgm:spPr/>
    </dgm:pt>
    <dgm:pt modelId="{BCFFD403-33EA-4B94-A555-9108623C6AFF}" type="pres">
      <dgm:prSet presAssocID="{E79A46E2-608B-423F-AC96-1724785FBDEA}" presName="compositeNode" presStyleCnt="0">
        <dgm:presLayoutVars>
          <dgm:bulletEnabled val="1"/>
        </dgm:presLayoutVars>
      </dgm:prSet>
      <dgm:spPr/>
    </dgm:pt>
    <dgm:pt modelId="{4AE494B1-0CBB-4BD1-ACA7-00A1323EFDA1}" type="pres">
      <dgm:prSet presAssocID="{E79A46E2-608B-423F-AC96-1724785FBDEA}" presName="bgRect" presStyleLbl="node1" presStyleIdx="3" presStyleCnt="4"/>
      <dgm:spPr/>
    </dgm:pt>
    <dgm:pt modelId="{78507B83-AE65-4183-8315-C235CBDB4467}" type="pres">
      <dgm:prSet presAssocID="{E79A46E2-608B-423F-AC96-1724785FBDEA}" presName="parentNode" presStyleLbl="node1" presStyleIdx="3" presStyleCnt="4">
        <dgm:presLayoutVars>
          <dgm:chMax val="0"/>
          <dgm:bulletEnabled val="1"/>
        </dgm:presLayoutVars>
      </dgm:prSet>
      <dgm:spPr/>
    </dgm:pt>
    <dgm:pt modelId="{0DB6E8E2-A543-4074-898D-1E8768F0CB29}" type="pres">
      <dgm:prSet presAssocID="{E79A46E2-608B-423F-AC96-1724785FBDEA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11EBCE2F-71FE-4AE9-8715-C57B42AF9C64}" type="presOf" srcId="{C7E48CEF-E961-4DBF-8473-CEF68D1FBFE4}" destId="{0FDA48F2-4D13-428B-B69E-18F44EA9222D}" srcOrd="0" destOrd="0" presId="urn:microsoft.com/office/officeart/2005/8/layout/hProcess7"/>
    <dgm:cxn modelId="{9CBE0E5C-FCC9-41D2-8DFC-BB9A7DD07905}" type="presOf" srcId="{19B7A7A6-1A1E-45EF-A87D-60FE7DAF59BC}" destId="{0DB6E8E2-A543-4074-898D-1E8768F0CB29}" srcOrd="0" destOrd="0" presId="urn:microsoft.com/office/officeart/2005/8/layout/hProcess7"/>
    <dgm:cxn modelId="{27F1B460-4376-4026-A961-8DACBBA70EE0}" type="presOf" srcId="{15F5346F-5EB2-42DE-9AA5-746BF6CA5637}" destId="{37F29982-5D25-4EF8-9323-F8C112C13BED}" srcOrd="1" destOrd="0" presId="urn:microsoft.com/office/officeart/2005/8/layout/hProcess7"/>
    <dgm:cxn modelId="{7E4DBF41-8EDA-492B-A2B0-A0122756B098}" type="presOf" srcId="{0609B93A-08ED-48EB-89B1-9A9AFAD822E2}" destId="{1902C714-4963-4C7C-BB41-7E7183789D9E}" srcOrd="1" destOrd="0" presId="urn:microsoft.com/office/officeart/2005/8/layout/hProcess7"/>
    <dgm:cxn modelId="{474CFD65-D171-4F27-8903-14B40CA2ED6A}" type="presOf" srcId="{666129EC-7209-4499-A09D-5890B1A8569E}" destId="{74FB2728-EDF0-493C-B2FC-6A35BEA7A912}" srcOrd="1" destOrd="0" presId="urn:microsoft.com/office/officeart/2005/8/layout/hProcess7"/>
    <dgm:cxn modelId="{D0143647-ED4A-468E-B5AA-C47F9C40C857}" type="presOf" srcId="{666129EC-7209-4499-A09D-5890B1A8569E}" destId="{93B5DE64-EDC0-4DB1-83A0-19D704FEC566}" srcOrd="0" destOrd="0" presId="urn:microsoft.com/office/officeart/2005/8/layout/hProcess7"/>
    <dgm:cxn modelId="{502BCB49-2DA7-4631-B36C-C91485F6FAF8}" srcId="{E79A46E2-608B-423F-AC96-1724785FBDEA}" destId="{19B7A7A6-1A1E-45EF-A87D-60FE7DAF59BC}" srcOrd="0" destOrd="0" parTransId="{7A5CC7B5-A6C0-4460-8489-66F0C2859E10}" sibTransId="{053A089A-8B25-409C-93F3-AAF383A628AC}"/>
    <dgm:cxn modelId="{77C1CF49-D4FB-4C5E-B282-630ABC3C44BC}" type="presOf" srcId="{E79A46E2-608B-423F-AC96-1724785FBDEA}" destId="{4AE494B1-0CBB-4BD1-ACA7-00A1323EFDA1}" srcOrd="0" destOrd="0" presId="urn:microsoft.com/office/officeart/2005/8/layout/hProcess7"/>
    <dgm:cxn modelId="{3FBCAF6D-D2CC-458F-84A4-5C25B6F80EB8}" type="presOf" srcId="{71C9858B-D771-49EF-8A89-AF2912C08B9A}" destId="{06C0DF25-7F6B-43F6-A0C3-4AB53B89D16F}" srcOrd="0" destOrd="0" presId="urn:microsoft.com/office/officeart/2005/8/layout/hProcess7"/>
    <dgm:cxn modelId="{997ACB76-5F5D-4560-AAD8-B64A11B96378}" type="presOf" srcId="{829C1D1A-EA5C-4667-9BF4-1A9384EA12FF}" destId="{189ED938-AFB0-4AB1-A899-2EFDA76F7A9F}" srcOrd="0" destOrd="0" presId="urn:microsoft.com/office/officeart/2005/8/layout/hProcess7"/>
    <dgm:cxn modelId="{BD767785-9BD6-4C2E-86CB-F3636121774D}" type="presOf" srcId="{0609B93A-08ED-48EB-89B1-9A9AFAD822E2}" destId="{5A58617B-16CD-4A73-B04B-FFD3E4F284FC}" srcOrd="0" destOrd="0" presId="urn:microsoft.com/office/officeart/2005/8/layout/hProcess7"/>
    <dgm:cxn modelId="{21E07C9A-A037-4E88-B97E-1A323B40C004}" srcId="{666129EC-7209-4499-A09D-5890B1A8569E}" destId="{C7E48CEF-E961-4DBF-8473-CEF68D1FBFE4}" srcOrd="0" destOrd="0" parTransId="{44323990-FEAA-4D80-A70B-3AD2B19F29C6}" sibTransId="{98721901-4A56-4E04-80FD-B6CBD5D4C663}"/>
    <dgm:cxn modelId="{54C621B0-DAC3-4A7D-8B6D-129062FD5144}" type="presOf" srcId="{12229CB4-8F55-4412-A311-51D99B3C8EFE}" destId="{87ECCB64-D63C-4345-B4A1-DC200C3A251D}" srcOrd="0" destOrd="0" presId="urn:microsoft.com/office/officeart/2005/8/layout/hProcess7"/>
    <dgm:cxn modelId="{093197B2-894C-4F67-9FBF-3AB8FD35617E}" type="presOf" srcId="{15F5346F-5EB2-42DE-9AA5-746BF6CA5637}" destId="{5745DA0A-82D2-4EB1-9F05-00AE752AB075}" srcOrd="0" destOrd="0" presId="urn:microsoft.com/office/officeart/2005/8/layout/hProcess7"/>
    <dgm:cxn modelId="{7556CCC5-D4FA-47D8-B854-02FB72B99A3B}" srcId="{12229CB4-8F55-4412-A311-51D99B3C8EFE}" destId="{0609B93A-08ED-48EB-89B1-9A9AFAD822E2}" srcOrd="2" destOrd="0" parTransId="{05A06164-84D5-4E2A-BB1C-0559BEDD5D80}" sibTransId="{7FC8C031-20EC-4FF6-B96A-ED3C0642177E}"/>
    <dgm:cxn modelId="{EA78A7CA-A95E-4148-819D-3FB0D0F76294}" srcId="{0609B93A-08ED-48EB-89B1-9A9AFAD822E2}" destId="{829C1D1A-EA5C-4667-9BF4-1A9384EA12FF}" srcOrd="0" destOrd="0" parTransId="{FD497DF1-66B0-4922-B92C-74A762C471B3}" sibTransId="{9C6FB3C3-EF1F-4825-AD30-78BE3F213C30}"/>
    <dgm:cxn modelId="{74DCACCC-FA01-46C8-9FB3-42CFF8FFB0A5}" srcId="{12229CB4-8F55-4412-A311-51D99B3C8EFE}" destId="{E79A46E2-608B-423F-AC96-1724785FBDEA}" srcOrd="3" destOrd="0" parTransId="{2259F533-C0E4-4ADB-AE0A-579A6F36079D}" sibTransId="{575EC2BD-EF49-46D9-9034-CCF7B7229AB6}"/>
    <dgm:cxn modelId="{AE6C0FD2-8472-4133-9EAA-A9B5AA6CA66F}" srcId="{12229CB4-8F55-4412-A311-51D99B3C8EFE}" destId="{15F5346F-5EB2-42DE-9AA5-746BF6CA5637}" srcOrd="0" destOrd="0" parTransId="{0E2B5F23-8EB3-4DAD-9795-63C61AE15167}" sibTransId="{A4178C9C-325B-43F5-9AFF-6D3A10D036AA}"/>
    <dgm:cxn modelId="{4E66D8D6-9C39-4B63-803B-BA1B1D77C96F}" srcId="{12229CB4-8F55-4412-A311-51D99B3C8EFE}" destId="{666129EC-7209-4499-A09D-5890B1A8569E}" srcOrd="1" destOrd="0" parTransId="{6593D117-5F97-4DDB-81E0-7EA3C1F1D413}" sibTransId="{76B01153-2589-4D88-91DC-066DBBFE5FF4}"/>
    <dgm:cxn modelId="{3084C0DC-8D60-4410-8006-5308AAEE247E}" srcId="{15F5346F-5EB2-42DE-9AA5-746BF6CA5637}" destId="{71C9858B-D771-49EF-8A89-AF2912C08B9A}" srcOrd="0" destOrd="0" parTransId="{F3EEE4E5-B5FA-47E7-803D-D0F573024C21}" sibTransId="{35CBB03E-C380-487E-B162-D91A645850AC}"/>
    <dgm:cxn modelId="{8A5581FD-F4DF-4340-BD26-DD9C059695FB}" type="presOf" srcId="{E79A46E2-608B-423F-AC96-1724785FBDEA}" destId="{78507B83-AE65-4183-8315-C235CBDB4467}" srcOrd="1" destOrd="0" presId="urn:microsoft.com/office/officeart/2005/8/layout/hProcess7"/>
    <dgm:cxn modelId="{A49E04A0-E97C-48AB-993F-53C22E98459E}" type="presParOf" srcId="{87ECCB64-D63C-4345-B4A1-DC200C3A251D}" destId="{505319CA-E345-4BBA-987A-1C08636C03B6}" srcOrd="0" destOrd="0" presId="urn:microsoft.com/office/officeart/2005/8/layout/hProcess7"/>
    <dgm:cxn modelId="{97EBFAA8-CD4E-4E57-8C50-527D6F0FFD32}" type="presParOf" srcId="{505319CA-E345-4BBA-987A-1C08636C03B6}" destId="{5745DA0A-82D2-4EB1-9F05-00AE752AB075}" srcOrd="0" destOrd="0" presId="urn:microsoft.com/office/officeart/2005/8/layout/hProcess7"/>
    <dgm:cxn modelId="{2056B482-1ABB-4717-8D4C-939EDF4249F5}" type="presParOf" srcId="{505319CA-E345-4BBA-987A-1C08636C03B6}" destId="{37F29982-5D25-4EF8-9323-F8C112C13BED}" srcOrd="1" destOrd="0" presId="urn:microsoft.com/office/officeart/2005/8/layout/hProcess7"/>
    <dgm:cxn modelId="{84BC357B-E55E-4840-A544-A4647CD3DC69}" type="presParOf" srcId="{505319CA-E345-4BBA-987A-1C08636C03B6}" destId="{06C0DF25-7F6B-43F6-A0C3-4AB53B89D16F}" srcOrd="2" destOrd="0" presId="urn:microsoft.com/office/officeart/2005/8/layout/hProcess7"/>
    <dgm:cxn modelId="{3003B8D3-687F-4DDF-9F64-3F8D0F80E420}" type="presParOf" srcId="{87ECCB64-D63C-4345-B4A1-DC200C3A251D}" destId="{6EA3AA15-D883-450F-BC4E-1A068845998E}" srcOrd="1" destOrd="0" presId="urn:microsoft.com/office/officeart/2005/8/layout/hProcess7"/>
    <dgm:cxn modelId="{F6169691-5113-4C89-AA81-EA2B0B590D92}" type="presParOf" srcId="{87ECCB64-D63C-4345-B4A1-DC200C3A251D}" destId="{3BF34D79-1A28-4442-832C-1DCCC3551DF8}" srcOrd="2" destOrd="0" presId="urn:microsoft.com/office/officeart/2005/8/layout/hProcess7"/>
    <dgm:cxn modelId="{BA5E1EBE-CFD2-44C9-AB86-159E5E7F23B1}" type="presParOf" srcId="{3BF34D79-1A28-4442-832C-1DCCC3551DF8}" destId="{953AB0EE-FBD9-46E8-A8B6-9BEC96B3A69D}" srcOrd="0" destOrd="0" presId="urn:microsoft.com/office/officeart/2005/8/layout/hProcess7"/>
    <dgm:cxn modelId="{EF640E6E-38EE-42CB-8F71-80B001731FF9}" type="presParOf" srcId="{3BF34D79-1A28-4442-832C-1DCCC3551DF8}" destId="{E0D04C0F-E420-4656-9478-5A2B3046A791}" srcOrd="1" destOrd="0" presId="urn:microsoft.com/office/officeart/2005/8/layout/hProcess7"/>
    <dgm:cxn modelId="{67D036E2-592A-466F-9CD5-875D885BFDBF}" type="presParOf" srcId="{3BF34D79-1A28-4442-832C-1DCCC3551DF8}" destId="{E3A02FBC-CDB6-48A7-B690-4EE826896230}" srcOrd="2" destOrd="0" presId="urn:microsoft.com/office/officeart/2005/8/layout/hProcess7"/>
    <dgm:cxn modelId="{0889CE4C-941D-455B-9B7D-17D5E4F25992}" type="presParOf" srcId="{87ECCB64-D63C-4345-B4A1-DC200C3A251D}" destId="{46532984-0E88-4397-B4E8-4B2025AF3499}" srcOrd="3" destOrd="0" presId="urn:microsoft.com/office/officeart/2005/8/layout/hProcess7"/>
    <dgm:cxn modelId="{F5BCC3AF-8A2F-4AB0-9277-ABF009357890}" type="presParOf" srcId="{87ECCB64-D63C-4345-B4A1-DC200C3A251D}" destId="{85887598-61B8-4CE3-AB5E-12F623EFD95B}" srcOrd="4" destOrd="0" presId="urn:microsoft.com/office/officeart/2005/8/layout/hProcess7"/>
    <dgm:cxn modelId="{F67408A3-4B48-4453-A0E4-602A73DCC844}" type="presParOf" srcId="{85887598-61B8-4CE3-AB5E-12F623EFD95B}" destId="{93B5DE64-EDC0-4DB1-83A0-19D704FEC566}" srcOrd="0" destOrd="0" presId="urn:microsoft.com/office/officeart/2005/8/layout/hProcess7"/>
    <dgm:cxn modelId="{B18ABDC0-5771-4478-ABFB-B38C5BB0142E}" type="presParOf" srcId="{85887598-61B8-4CE3-AB5E-12F623EFD95B}" destId="{74FB2728-EDF0-493C-B2FC-6A35BEA7A912}" srcOrd="1" destOrd="0" presId="urn:microsoft.com/office/officeart/2005/8/layout/hProcess7"/>
    <dgm:cxn modelId="{D1F53E34-A634-456E-A50A-EA34EA6B5A76}" type="presParOf" srcId="{85887598-61B8-4CE3-AB5E-12F623EFD95B}" destId="{0FDA48F2-4D13-428B-B69E-18F44EA9222D}" srcOrd="2" destOrd="0" presId="urn:microsoft.com/office/officeart/2005/8/layout/hProcess7"/>
    <dgm:cxn modelId="{5E2E4BE0-1196-42D8-88A2-91470DC5AE5A}" type="presParOf" srcId="{87ECCB64-D63C-4345-B4A1-DC200C3A251D}" destId="{CAAFEC71-7969-4148-8132-C94FDF06CBFB}" srcOrd="5" destOrd="0" presId="urn:microsoft.com/office/officeart/2005/8/layout/hProcess7"/>
    <dgm:cxn modelId="{7E93105D-D2C1-4ABB-A327-40013B0AC02E}" type="presParOf" srcId="{87ECCB64-D63C-4345-B4A1-DC200C3A251D}" destId="{2BB73F98-7320-49A6-B029-45F693E44232}" srcOrd="6" destOrd="0" presId="urn:microsoft.com/office/officeart/2005/8/layout/hProcess7"/>
    <dgm:cxn modelId="{BF56CAA5-A031-4012-9E49-FE28BF25FAB2}" type="presParOf" srcId="{2BB73F98-7320-49A6-B029-45F693E44232}" destId="{5FD5CDA8-45EA-4316-89B2-3719952C59BA}" srcOrd="0" destOrd="0" presId="urn:microsoft.com/office/officeart/2005/8/layout/hProcess7"/>
    <dgm:cxn modelId="{77333685-1C03-46C1-A9FC-2991D9B80320}" type="presParOf" srcId="{2BB73F98-7320-49A6-B029-45F693E44232}" destId="{94CFD5A8-962D-48AE-B215-27C6F409B861}" srcOrd="1" destOrd="0" presId="urn:microsoft.com/office/officeart/2005/8/layout/hProcess7"/>
    <dgm:cxn modelId="{CD9ED6B0-E3C3-4D55-A472-647544540F8E}" type="presParOf" srcId="{2BB73F98-7320-49A6-B029-45F693E44232}" destId="{BCECE635-5D27-44B2-9150-C7169805B066}" srcOrd="2" destOrd="0" presId="urn:microsoft.com/office/officeart/2005/8/layout/hProcess7"/>
    <dgm:cxn modelId="{DBB80388-3625-454C-88CC-C1A06A736B16}" type="presParOf" srcId="{87ECCB64-D63C-4345-B4A1-DC200C3A251D}" destId="{7889304A-B0C3-4FD8-86B8-7AE412F5B8C5}" srcOrd="7" destOrd="0" presId="urn:microsoft.com/office/officeart/2005/8/layout/hProcess7"/>
    <dgm:cxn modelId="{38DFE441-23E5-4B67-8C54-198FE068EFD7}" type="presParOf" srcId="{87ECCB64-D63C-4345-B4A1-DC200C3A251D}" destId="{D804878D-D2F2-414C-B7EC-FD04509640BA}" srcOrd="8" destOrd="0" presId="urn:microsoft.com/office/officeart/2005/8/layout/hProcess7"/>
    <dgm:cxn modelId="{69097704-6574-4097-81FF-F6BB22F4FBC9}" type="presParOf" srcId="{D804878D-D2F2-414C-B7EC-FD04509640BA}" destId="{5A58617B-16CD-4A73-B04B-FFD3E4F284FC}" srcOrd="0" destOrd="0" presId="urn:microsoft.com/office/officeart/2005/8/layout/hProcess7"/>
    <dgm:cxn modelId="{304ED07D-D9F0-4CE9-BFD9-883703AE17A0}" type="presParOf" srcId="{D804878D-D2F2-414C-B7EC-FD04509640BA}" destId="{1902C714-4963-4C7C-BB41-7E7183789D9E}" srcOrd="1" destOrd="0" presId="urn:microsoft.com/office/officeart/2005/8/layout/hProcess7"/>
    <dgm:cxn modelId="{70706B5C-729F-4A69-B20E-3F57368FAB14}" type="presParOf" srcId="{D804878D-D2F2-414C-B7EC-FD04509640BA}" destId="{189ED938-AFB0-4AB1-A899-2EFDA76F7A9F}" srcOrd="2" destOrd="0" presId="urn:microsoft.com/office/officeart/2005/8/layout/hProcess7"/>
    <dgm:cxn modelId="{3724F9C3-3ADB-4DD6-BE0B-3E1894180351}" type="presParOf" srcId="{87ECCB64-D63C-4345-B4A1-DC200C3A251D}" destId="{0413D201-EEFE-4D57-AA60-23E44521A708}" srcOrd="9" destOrd="0" presId="urn:microsoft.com/office/officeart/2005/8/layout/hProcess7"/>
    <dgm:cxn modelId="{B1D757C9-74DC-4C07-A86F-83287E56A92D}" type="presParOf" srcId="{87ECCB64-D63C-4345-B4A1-DC200C3A251D}" destId="{3639301C-202A-4E07-9289-3480FD396669}" srcOrd="10" destOrd="0" presId="urn:microsoft.com/office/officeart/2005/8/layout/hProcess7"/>
    <dgm:cxn modelId="{11E502AC-0E27-467A-A277-D4B850C80035}" type="presParOf" srcId="{3639301C-202A-4E07-9289-3480FD396669}" destId="{03F0F2C1-5A3E-446F-A82C-2F5AF160384C}" srcOrd="0" destOrd="0" presId="urn:microsoft.com/office/officeart/2005/8/layout/hProcess7"/>
    <dgm:cxn modelId="{4D0ECC1E-6B73-4153-BD21-37199F5BA65A}" type="presParOf" srcId="{3639301C-202A-4E07-9289-3480FD396669}" destId="{84BD0DD9-4EE5-41B6-8853-A12B3D7CCF23}" srcOrd="1" destOrd="0" presId="urn:microsoft.com/office/officeart/2005/8/layout/hProcess7"/>
    <dgm:cxn modelId="{BFB07CF7-4657-4B06-A31D-C011F524939D}" type="presParOf" srcId="{3639301C-202A-4E07-9289-3480FD396669}" destId="{19C2C671-2F7A-4959-9277-EB755E5FFF0E}" srcOrd="2" destOrd="0" presId="urn:microsoft.com/office/officeart/2005/8/layout/hProcess7"/>
    <dgm:cxn modelId="{03388D35-136B-4B5C-B59D-1A930B42821B}" type="presParOf" srcId="{87ECCB64-D63C-4345-B4A1-DC200C3A251D}" destId="{BD64185E-D9F0-439A-A23C-7AA9D0787D5E}" srcOrd="11" destOrd="0" presId="urn:microsoft.com/office/officeart/2005/8/layout/hProcess7"/>
    <dgm:cxn modelId="{93C544B2-453A-4DB9-B5AC-BBE4649E5D52}" type="presParOf" srcId="{87ECCB64-D63C-4345-B4A1-DC200C3A251D}" destId="{BCFFD403-33EA-4B94-A555-9108623C6AFF}" srcOrd="12" destOrd="0" presId="urn:microsoft.com/office/officeart/2005/8/layout/hProcess7"/>
    <dgm:cxn modelId="{CBE1A8FD-0AE6-4678-A33A-07CE2DC75E1C}" type="presParOf" srcId="{BCFFD403-33EA-4B94-A555-9108623C6AFF}" destId="{4AE494B1-0CBB-4BD1-ACA7-00A1323EFDA1}" srcOrd="0" destOrd="0" presId="urn:microsoft.com/office/officeart/2005/8/layout/hProcess7"/>
    <dgm:cxn modelId="{9C21C315-C931-4D02-A6AD-C2D7BB505125}" type="presParOf" srcId="{BCFFD403-33EA-4B94-A555-9108623C6AFF}" destId="{78507B83-AE65-4183-8315-C235CBDB4467}" srcOrd="1" destOrd="0" presId="urn:microsoft.com/office/officeart/2005/8/layout/hProcess7"/>
    <dgm:cxn modelId="{277ABA6B-559C-4986-AA4D-51BD5E07172C}" type="presParOf" srcId="{BCFFD403-33EA-4B94-A555-9108623C6AFF}" destId="{0DB6E8E2-A543-4074-898D-1E8768F0CB2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46C28C-B1AA-4DF3-8EDA-81D049C9D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0768626-2659-4053-8260-160CA345CF49}">
      <dgm:prSet phldrT="[Texto]" custT="1"/>
      <dgm:spPr/>
      <dgm:t>
        <a:bodyPr/>
        <a:lstStyle/>
        <a:p>
          <a:endParaRPr lang="es-ES" sz="1400" dirty="0"/>
        </a:p>
      </dgm:t>
    </dgm:pt>
    <dgm:pt modelId="{FF921EB1-32B6-4AA5-97FB-BBD3B4A96430}" type="parTrans" cxnId="{1C9FAED1-4E80-4D6F-9DD2-5DCFAD6BC07A}">
      <dgm:prSet/>
      <dgm:spPr/>
      <dgm:t>
        <a:bodyPr/>
        <a:lstStyle/>
        <a:p>
          <a:endParaRPr lang="es-ES"/>
        </a:p>
      </dgm:t>
    </dgm:pt>
    <dgm:pt modelId="{E8903397-308A-49C8-B303-8F60B9A018B4}" type="sibTrans" cxnId="{1C9FAED1-4E80-4D6F-9DD2-5DCFAD6BC07A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C5BFE0-858C-4CC5-9504-296FC428D35E}">
      <dgm:prSet phldrT="[Texto]" custT="1"/>
      <dgm:spPr/>
      <dgm:t>
        <a:bodyPr/>
        <a:lstStyle/>
        <a:p>
          <a:endParaRPr lang="es-ES" sz="1400" dirty="0"/>
        </a:p>
      </dgm:t>
    </dgm:pt>
    <dgm:pt modelId="{2D74E1D7-208B-46E2-AB02-2A21CBCFCADA}" type="parTrans" cxnId="{8C552102-164D-42EC-AE9E-B69C627E17C5}">
      <dgm:prSet/>
      <dgm:spPr/>
      <dgm:t>
        <a:bodyPr/>
        <a:lstStyle/>
        <a:p>
          <a:endParaRPr lang="es-ES"/>
        </a:p>
      </dgm:t>
    </dgm:pt>
    <dgm:pt modelId="{8D06F84C-2ED4-46A6-8CD6-52AD84C315CC}" type="sibTrans" cxnId="{8C552102-164D-42EC-AE9E-B69C627E17C5}">
      <dgm:prSet/>
      <dgm:spPr/>
      <dgm:t>
        <a:bodyPr/>
        <a:lstStyle/>
        <a:p>
          <a:endParaRPr lang="es-ES"/>
        </a:p>
      </dgm:t>
    </dgm:pt>
    <dgm:pt modelId="{CD3FC09D-09F8-46E9-A46C-71B47E35218F}">
      <dgm:prSet phldrT="[Texto]" custT="1"/>
      <dgm:spPr>
        <a:solidFill>
          <a:schemeClr val="accent2"/>
        </a:solidFill>
      </dgm:spPr>
      <dgm:t>
        <a:bodyPr/>
        <a:lstStyle/>
        <a:p>
          <a:endParaRPr lang="es-ES" sz="1400" dirty="0"/>
        </a:p>
      </dgm:t>
    </dgm:pt>
    <dgm:pt modelId="{3FCD582E-A80C-4A86-907A-902D157FA4A5}" type="parTrans" cxnId="{B18EF4A3-7DBF-4CB4-8D31-6C4F263251B1}">
      <dgm:prSet/>
      <dgm:spPr/>
      <dgm:t>
        <a:bodyPr/>
        <a:lstStyle/>
        <a:p>
          <a:endParaRPr lang="es-ES"/>
        </a:p>
      </dgm:t>
    </dgm:pt>
    <dgm:pt modelId="{C9179F7D-0DCA-4C53-BBA4-1D794DB08C9E}" type="sibTrans" cxnId="{B18EF4A3-7DBF-4CB4-8D31-6C4F263251B1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E744FDC1-5170-41E0-A811-44CC5B57B57B}">
      <dgm:prSet phldrT="[Texto]" custT="1"/>
      <dgm:spPr>
        <a:noFill/>
      </dgm:spPr>
      <dgm:t>
        <a:bodyPr/>
        <a:lstStyle/>
        <a:p>
          <a:endParaRPr lang="es-ES" sz="1400" dirty="0"/>
        </a:p>
      </dgm:t>
    </dgm:pt>
    <dgm:pt modelId="{30680CD5-72AD-40D5-BA5E-46C8D9D2DCB4}" type="parTrans" cxnId="{161F78D5-038D-4F85-B25A-49D11AF91E46}">
      <dgm:prSet/>
      <dgm:spPr/>
      <dgm:t>
        <a:bodyPr/>
        <a:lstStyle/>
        <a:p>
          <a:endParaRPr lang="es-ES"/>
        </a:p>
      </dgm:t>
    </dgm:pt>
    <dgm:pt modelId="{AB23FBA8-9983-454F-82DA-D300D2B5385F}" type="sibTrans" cxnId="{161F78D5-038D-4F85-B25A-49D11AF91E46}">
      <dgm:prSet/>
      <dgm:spPr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B55994FC-2F73-4B0B-8EC8-F6CE353DADD8}" type="pres">
      <dgm:prSet presAssocID="{2846C28C-B1AA-4DF3-8EDA-81D049C9D309}" presName="Name0" presStyleCnt="0">
        <dgm:presLayoutVars>
          <dgm:chMax/>
          <dgm:chPref/>
          <dgm:dir/>
          <dgm:animLvl val="lvl"/>
        </dgm:presLayoutVars>
      </dgm:prSet>
      <dgm:spPr/>
    </dgm:pt>
    <dgm:pt modelId="{133D62B4-7DCA-42D7-9FAD-497D3679EB79}" type="pres">
      <dgm:prSet presAssocID="{60768626-2659-4053-8260-160CA345CF49}" presName="composite" presStyleCnt="0"/>
      <dgm:spPr/>
    </dgm:pt>
    <dgm:pt modelId="{234BBF6A-735F-4D00-99B9-1072EE625499}" type="pres">
      <dgm:prSet presAssocID="{60768626-2659-4053-8260-160CA345CF49}" presName="Parent1" presStyleLbl="node1" presStyleIdx="0" presStyleCnt="6" custScaleX="106058" custScaleY="84950" custLinFactNeighborX="31470" custLinFactNeighborY="5699">
        <dgm:presLayoutVars>
          <dgm:chMax val="1"/>
          <dgm:chPref val="1"/>
          <dgm:bulletEnabled val="1"/>
        </dgm:presLayoutVars>
      </dgm:prSet>
      <dgm:spPr/>
    </dgm:pt>
    <dgm:pt modelId="{2820763A-5D55-448A-8224-F575D7C9522D}" type="pres">
      <dgm:prSet presAssocID="{60768626-2659-4053-8260-160CA345CF49}" presName="Childtext1" presStyleLbl="revTx" presStyleIdx="0" presStyleCnt="3" custScaleX="209718" custLinFactNeighborX="88671" custLinFactNeighborY="2042">
        <dgm:presLayoutVars>
          <dgm:chMax val="0"/>
          <dgm:chPref val="0"/>
          <dgm:bulletEnabled val="1"/>
        </dgm:presLayoutVars>
      </dgm:prSet>
      <dgm:spPr/>
    </dgm:pt>
    <dgm:pt modelId="{1986DBB5-06C4-43EE-B642-ABD3B315805F}" type="pres">
      <dgm:prSet presAssocID="{60768626-2659-4053-8260-160CA345CF49}" presName="BalanceSpacing" presStyleCnt="0"/>
      <dgm:spPr/>
    </dgm:pt>
    <dgm:pt modelId="{87685660-F676-4E06-9DCE-5F66A4EECE9D}" type="pres">
      <dgm:prSet presAssocID="{60768626-2659-4053-8260-160CA345CF49}" presName="BalanceSpacing1" presStyleCnt="0"/>
      <dgm:spPr/>
    </dgm:pt>
    <dgm:pt modelId="{F68C5317-5DEF-419D-9944-672BAC7F6173}" type="pres">
      <dgm:prSet presAssocID="{E8903397-308A-49C8-B303-8F60B9A018B4}" presName="Accent1Text" presStyleLbl="node1" presStyleIdx="1" presStyleCnt="6" custScaleX="106058" custScaleY="84950" custLinFactNeighborX="27179" custLinFactNeighborY="6322"/>
      <dgm:spPr/>
    </dgm:pt>
    <dgm:pt modelId="{A9C5C1ED-210F-4034-947C-402602436126}" type="pres">
      <dgm:prSet presAssocID="{E8903397-308A-49C8-B303-8F60B9A018B4}" presName="spaceBetweenRectangles" presStyleCnt="0"/>
      <dgm:spPr/>
    </dgm:pt>
    <dgm:pt modelId="{0B1435BF-E4AB-457F-8C0B-484DCEFF60DE}" type="pres">
      <dgm:prSet presAssocID="{CD3FC09D-09F8-46E9-A46C-71B47E35218F}" presName="composite" presStyleCnt="0"/>
      <dgm:spPr/>
    </dgm:pt>
    <dgm:pt modelId="{E36BDE4B-A759-4D7C-8575-A71E2C2BAC5C}" type="pres">
      <dgm:prSet presAssocID="{CD3FC09D-09F8-46E9-A46C-71B47E35218F}" presName="Parent1" presStyleLbl="node1" presStyleIdx="2" presStyleCnt="6" custScaleX="98012" custScaleY="86097" custLinFactNeighborX="-34550" custLinFactNeighborY="5044">
        <dgm:presLayoutVars>
          <dgm:chMax val="1"/>
          <dgm:chPref val="1"/>
          <dgm:bulletEnabled val="1"/>
        </dgm:presLayoutVars>
      </dgm:prSet>
      <dgm:spPr/>
    </dgm:pt>
    <dgm:pt modelId="{FBBDCCCB-DC53-4DB3-8A40-D2448E6429D1}" type="pres">
      <dgm:prSet presAssocID="{CD3FC09D-09F8-46E9-A46C-71B47E35218F}" presName="Childtext1" presStyleLbl="revTx" presStyleIdx="1" presStyleCnt="3" custScaleX="209265" custLinFactNeighborX="-88633" custLinFactNeighborY="16363">
        <dgm:presLayoutVars>
          <dgm:chMax val="0"/>
          <dgm:chPref val="0"/>
          <dgm:bulletEnabled val="1"/>
        </dgm:presLayoutVars>
      </dgm:prSet>
      <dgm:spPr/>
    </dgm:pt>
    <dgm:pt modelId="{D5B14D86-2A1D-4C03-9654-0F378EBB1F39}" type="pres">
      <dgm:prSet presAssocID="{CD3FC09D-09F8-46E9-A46C-71B47E35218F}" presName="BalanceSpacing" presStyleCnt="0"/>
      <dgm:spPr/>
    </dgm:pt>
    <dgm:pt modelId="{5F619879-4672-4031-978B-5B176C0F4ABF}" type="pres">
      <dgm:prSet presAssocID="{CD3FC09D-09F8-46E9-A46C-71B47E35218F}" presName="BalanceSpacing1" presStyleCnt="0"/>
      <dgm:spPr/>
    </dgm:pt>
    <dgm:pt modelId="{23E7102F-14E9-4456-A3E7-D13C884B97AC}" type="pres">
      <dgm:prSet presAssocID="{C9179F7D-0DCA-4C53-BBA4-1D794DB08C9E}" presName="Accent1Text" presStyleLbl="node1" presStyleIdx="3" presStyleCnt="6" custScaleX="98012" custScaleY="86097" custLinFactNeighborX="-38126" custLinFactNeighborY="3799"/>
      <dgm:spPr/>
    </dgm:pt>
    <dgm:pt modelId="{EA75F028-89AA-45D7-B71A-634336810B73}" type="pres">
      <dgm:prSet presAssocID="{C9179F7D-0DCA-4C53-BBA4-1D794DB08C9E}" presName="spaceBetweenRectangles" presStyleCnt="0"/>
      <dgm:spPr/>
    </dgm:pt>
    <dgm:pt modelId="{03C86113-942C-4E7E-91E6-2E046C151662}" type="pres">
      <dgm:prSet presAssocID="{E744FDC1-5170-41E0-A811-44CC5B57B57B}" presName="composite" presStyleCnt="0"/>
      <dgm:spPr/>
    </dgm:pt>
    <dgm:pt modelId="{EB8EF560-AAA7-43E0-BFAC-D581758BD8B5}" type="pres">
      <dgm:prSet presAssocID="{E744FDC1-5170-41E0-A811-44CC5B57B57B}" presName="Parent1" presStyleLbl="node1" presStyleIdx="4" presStyleCnt="6" custScaleY="92825" custLinFactNeighborX="28917">
        <dgm:presLayoutVars>
          <dgm:chMax val="1"/>
          <dgm:chPref val="1"/>
          <dgm:bulletEnabled val="1"/>
        </dgm:presLayoutVars>
      </dgm:prSet>
      <dgm:spPr/>
    </dgm:pt>
    <dgm:pt modelId="{998D2739-E1B4-4E23-BDD0-184F34711400}" type="pres">
      <dgm:prSet presAssocID="{E744FDC1-5170-41E0-A811-44CC5B57B57B}" presName="Childtext1" presStyleLbl="revTx" presStyleIdx="2" presStyleCnt="3" custScaleX="195843" custLinFactNeighborX="80826" custLinFactNeighborY="1023">
        <dgm:presLayoutVars>
          <dgm:chMax val="0"/>
          <dgm:chPref val="0"/>
          <dgm:bulletEnabled val="1"/>
        </dgm:presLayoutVars>
      </dgm:prSet>
      <dgm:spPr/>
    </dgm:pt>
    <dgm:pt modelId="{FFDD864D-EC66-40A9-9703-092321A7014B}" type="pres">
      <dgm:prSet presAssocID="{E744FDC1-5170-41E0-A811-44CC5B57B57B}" presName="BalanceSpacing" presStyleCnt="0"/>
      <dgm:spPr/>
    </dgm:pt>
    <dgm:pt modelId="{6167B90C-1DCB-4BC2-BD06-5027D1121A84}" type="pres">
      <dgm:prSet presAssocID="{E744FDC1-5170-41E0-A811-44CC5B57B57B}" presName="BalanceSpacing1" presStyleCnt="0"/>
      <dgm:spPr/>
    </dgm:pt>
    <dgm:pt modelId="{7BDAAE0A-A1C1-4AC3-836B-01A1BB497193}" type="pres">
      <dgm:prSet presAssocID="{AB23FBA8-9983-454F-82DA-D300D2B5385F}" presName="Accent1Text" presStyleLbl="node1" presStyleIdx="5" presStyleCnt="6" custScaleY="92825" custLinFactNeighborX="28917"/>
      <dgm:spPr/>
    </dgm:pt>
  </dgm:ptLst>
  <dgm:cxnLst>
    <dgm:cxn modelId="{8C552102-164D-42EC-AE9E-B69C627E17C5}" srcId="{60768626-2659-4053-8260-160CA345CF49}" destId="{43C5BFE0-858C-4CC5-9504-296FC428D35E}" srcOrd="0" destOrd="0" parTransId="{2D74E1D7-208B-46E2-AB02-2A21CBCFCADA}" sibTransId="{8D06F84C-2ED4-46A6-8CD6-52AD84C315CC}"/>
    <dgm:cxn modelId="{C9E6B003-767B-44A9-B325-1FEBBD465499}" type="presOf" srcId="{2846C28C-B1AA-4DF3-8EDA-81D049C9D309}" destId="{B55994FC-2F73-4B0B-8EC8-F6CE353DADD8}" srcOrd="0" destOrd="0" presId="urn:microsoft.com/office/officeart/2008/layout/AlternatingHexagons"/>
    <dgm:cxn modelId="{5C33AF07-A76B-45FC-A3A7-E40B4B3749CC}" type="presOf" srcId="{E744FDC1-5170-41E0-A811-44CC5B57B57B}" destId="{EB8EF560-AAA7-43E0-BFAC-D581758BD8B5}" srcOrd="0" destOrd="0" presId="urn:microsoft.com/office/officeart/2008/layout/AlternatingHexagons"/>
    <dgm:cxn modelId="{5D751C40-567E-4DCB-9A64-59F6C27AF2C0}" type="presOf" srcId="{E8903397-308A-49C8-B303-8F60B9A018B4}" destId="{F68C5317-5DEF-419D-9944-672BAC7F6173}" srcOrd="0" destOrd="0" presId="urn:microsoft.com/office/officeart/2008/layout/AlternatingHexagons"/>
    <dgm:cxn modelId="{5202E06C-CD67-4B2D-8656-7C403E33E181}" type="presOf" srcId="{AB23FBA8-9983-454F-82DA-D300D2B5385F}" destId="{7BDAAE0A-A1C1-4AC3-836B-01A1BB497193}" srcOrd="0" destOrd="0" presId="urn:microsoft.com/office/officeart/2008/layout/AlternatingHexagons"/>
    <dgm:cxn modelId="{DDD36158-1C11-4099-835A-4AAE90390487}" type="presOf" srcId="{43C5BFE0-858C-4CC5-9504-296FC428D35E}" destId="{2820763A-5D55-448A-8224-F575D7C9522D}" srcOrd="0" destOrd="0" presId="urn:microsoft.com/office/officeart/2008/layout/AlternatingHexagons"/>
    <dgm:cxn modelId="{B18EF4A3-7DBF-4CB4-8D31-6C4F263251B1}" srcId="{2846C28C-B1AA-4DF3-8EDA-81D049C9D309}" destId="{CD3FC09D-09F8-46E9-A46C-71B47E35218F}" srcOrd="1" destOrd="0" parTransId="{3FCD582E-A80C-4A86-907A-902D157FA4A5}" sibTransId="{C9179F7D-0DCA-4C53-BBA4-1D794DB08C9E}"/>
    <dgm:cxn modelId="{5A1043C4-0121-440C-9DFC-4815AE224CD4}" type="presOf" srcId="{C9179F7D-0DCA-4C53-BBA4-1D794DB08C9E}" destId="{23E7102F-14E9-4456-A3E7-D13C884B97AC}" srcOrd="0" destOrd="0" presId="urn:microsoft.com/office/officeart/2008/layout/AlternatingHexagons"/>
    <dgm:cxn modelId="{1C9FAED1-4E80-4D6F-9DD2-5DCFAD6BC07A}" srcId="{2846C28C-B1AA-4DF3-8EDA-81D049C9D309}" destId="{60768626-2659-4053-8260-160CA345CF49}" srcOrd="0" destOrd="0" parTransId="{FF921EB1-32B6-4AA5-97FB-BBD3B4A96430}" sibTransId="{E8903397-308A-49C8-B303-8F60B9A018B4}"/>
    <dgm:cxn modelId="{161F78D5-038D-4F85-B25A-49D11AF91E46}" srcId="{2846C28C-B1AA-4DF3-8EDA-81D049C9D309}" destId="{E744FDC1-5170-41E0-A811-44CC5B57B57B}" srcOrd="2" destOrd="0" parTransId="{30680CD5-72AD-40D5-BA5E-46C8D9D2DCB4}" sibTransId="{AB23FBA8-9983-454F-82DA-D300D2B5385F}"/>
    <dgm:cxn modelId="{CE6561E8-9C31-4B77-A3D8-ACC9A2A9F6D9}" type="presOf" srcId="{CD3FC09D-09F8-46E9-A46C-71B47E35218F}" destId="{E36BDE4B-A759-4D7C-8575-A71E2C2BAC5C}" srcOrd="0" destOrd="0" presId="urn:microsoft.com/office/officeart/2008/layout/AlternatingHexagons"/>
    <dgm:cxn modelId="{FC803BF9-FD3C-4ADD-85F8-F68CCB576F1A}" type="presOf" srcId="{60768626-2659-4053-8260-160CA345CF49}" destId="{234BBF6A-735F-4D00-99B9-1072EE625499}" srcOrd="0" destOrd="0" presId="urn:microsoft.com/office/officeart/2008/layout/AlternatingHexagons"/>
    <dgm:cxn modelId="{16D5C40C-2694-4FF3-9BB0-A84F6CCB0F85}" type="presParOf" srcId="{B55994FC-2F73-4B0B-8EC8-F6CE353DADD8}" destId="{133D62B4-7DCA-42D7-9FAD-497D3679EB79}" srcOrd="0" destOrd="0" presId="urn:microsoft.com/office/officeart/2008/layout/AlternatingHexagons"/>
    <dgm:cxn modelId="{CE13BAF1-E9D8-4FF6-88FD-52065B7B629D}" type="presParOf" srcId="{133D62B4-7DCA-42D7-9FAD-497D3679EB79}" destId="{234BBF6A-735F-4D00-99B9-1072EE625499}" srcOrd="0" destOrd="0" presId="urn:microsoft.com/office/officeart/2008/layout/AlternatingHexagons"/>
    <dgm:cxn modelId="{E400B56E-C194-4813-A3F2-82DE49A7D0BA}" type="presParOf" srcId="{133D62B4-7DCA-42D7-9FAD-497D3679EB79}" destId="{2820763A-5D55-448A-8224-F575D7C9522D}" srcOrd="1" destOrd="0" presId="urn:microsoft.com/office/officeart/2008/layout/AlternatingHexagons"/>
    <dgm:cxn modelId="{F3FA1A2F-DB59-452D-86C1-131EA13AF029}" type="presParOf" srcId="{133D62B4-7DCA-42D7-9FAD-497D3679EB79}" destId="{1986DBB5-06C4-43EE-B642-ABD3B315805F}" srcOrd="2" destOrd="0" presId="urn:microsoft.com/office/officeart/2008/layout/AlternatingHexagons"/>
    <dgm:cxn modelId="{E4F18130-D56F-4E76-BDD3-A88D26FEB009}" type="presParOf" srcId="{133D62B4-7DCA-42D7-9FAD-497D3679EB79}" destId="{87685660-F676-4E06-9DCE-5F66A4EECE9D}" srcOrd="3" destOrd="0" presId="urn:microsoft.com/office/officeart/2008/layout/AlternatingHexagons"/>
    <dgm:cxn modelId="{712AE939-6AE5-492A-8785-B00EB0CCE373}" type="presParOf" srcId="{133D62B4-7DCA-42D7-9FAD-497D3679EB79}" destId="{F68C5317-5DEF-419D-9944-672BAC7F6173}" srcOrd="4" destOrd="0" presId="urn:microsoft.com/office/officeart/2008/layout/AlternatingHexagons"/>
    <dgm:cxn modelId="{03E20262-5935-46FC-A416-6AB91AAD8543}" type="presParOf" srcId="{B55994FC-2F73-4B0B-8EC8-F6CE353DADD8}" destId="{A9C5C1ED-210F-4034-947C-402602436126}" srcOrd="1" destOrd="0" presId="urn:microsoft.com/office/officeart/2008/layout/AlternatingHexagons"/>
    <dgm:cxn modelId="{73113050-B36A-4CB7-A4E4-18AE53D42F23}" type="presParOf" srcId="{B55994FC-2F73-4B0B-8EC8-F6CE353DADD8}" destId="{0B1435BF-E4AB-457F-8C0B-484DCEFF60DE}" srcOrd="2" destOrd="0" presId="urn:microsoft.com/office/officeart/2008/layout/AlternatingHexagons"/>
    <dgm:cxn modelId="{7FA0F620-B96D-4524-8A60-EAFEF95E5AE5}" type="presParOf" srcId="{0B1435BF-E4AB-457F-8C0B-484DCEFF60DE}" destId="{E36BDE4B-A759-4D7C-8575-A71E2C2BAC5C}" srcOrd="0" destOrd="0" presId="urn:microsoft.com/office/officeart/2008/layout/AlternatingHexagons"/>
    <dgm:cxn modelId="{8A60CA39-AB38-42BC-AD87-BC9DB150C794}" type="presParOf" srcId="{0B1435BF-E4AB-457F-8C0B-484DCEFF60DE}" destId="{FBBDCCCB-DC53-4DB3-8A40-D2448E6429D1}" srcOrd="1" destOrd="0" presId="urn:microsoft.com/office/officeart/2008/layout/AlternatingHexagons"/>
    <dgm:cxn modelId="{D465351E-A110-42CF-BCAB-AC5A31FC4B59}" type="presParOf" srcId="{0B1435BF-E4AB-457F-8C0B-484DCEFF60DE}" destId="{D5B14D86-2A1D-4C03-9654-0F378EBB1F39}" srcOrd="2" destOrd="0" presId="urn:microsoft.com/office/officeart/2008/layout/AlternatingHexagons"/>
    <dgm:cxn modelId="{8453CF0E-7C40-481F-AF80-F6483B9CC62E}" type="presParOf" srcId="{0B1435BF-E4AB-457F-8C0B-484DCEFF60DE}" destId="{5F619879-4672-4031-978B-5B176C0F4ABF}" srcOrd="3" destOrd="0" presId="urn:microsoft.com/office/officeart/2008/layout/AlternatingHexagons"/>
    <dgm:cxn modelId="{0C85F40C-E947-4D78-A969-C9CCA6C5C4B6}" type="presParOf" srcId="{0B1435BF-E4AB-457F-8C0B-484DCEFF60DE}" destId="{23E7102F-14E9-4456-A3E7-D13C884B97AC}" srcOrd="4" destOrd="0" presId="urn:microsoft.com/office/officeart/2008/layout/AlternatingHexagons"/>
    <dgm:cxn modelId="{62FAE47E-50A8-4254-8B00-C0EEBFAF45A2}" type="presParOf" srcId="{B55994FC-2F73-4B0B-8EC8-F6CE353DADD8}" destId="{EA75F028-89AA-45D7-B71A-634336810B73}" srcOrd="3" destOrd="0" presId="urn:microsoft.com/office/officeart/2008/layout/AlternatingHexagons"/>
    <dgm:cxn modelId="{07AEE148-16A7-42A9-AFDD-F78D558DB620}" type="presParOf" srcId="{B55994FC-2F73-4B0B-8EC8-F6CE353DADD8}" destId="{03C86113-942C-4E7E-91E6-2E046C151662}" srcOrd="4" destOrd="0" presId="urn:microsoft.com/office/officeart/2008/layout/AlternatingHexagons"/>
    <dgm:cxn modelId="{B76454B4-04DD-43E6-8AB8-F69A6AF8E949}" type="presParOf" srcId="{03C86113-942C-4E7E-91E6-2E046C151662}" destId="{EB8EF560-AAA7-43E0-BFAC-D581758BD8B5}" srcOrd="0" destOrd="0" presId="urn:microsoft.com/office/officeart/2008/layout/AlternatingHexagons"/>
    <dgm:cxn modelId="{B8386AFF-B7B9-45AC-8E75-1A6AE2BC8DA9}" type="presParOf" srcId="{03C86113-942C-4E7E-91E6-2E046C151662}" destId="{998D2739-E1B4-4E23-BDD0-184F34711400}" srcOrd="1" destOrd="0" presId="urn:microsoft.com/office/officeart/2008/layout/AlternatingHexagons"/>
    <dgm:cxn modelId="{367DFC12-FD6A-43D5-B640-1C32C9424390}" type="presParOf" srcId="{03C86113-942C-4E7E-91E6-2E046C151662}" destId="{FFDD864D-EC66-40A9-9703-092321A7014B}" srcOrd="2" destOrd="0" presId="urn:microsoft.com/office/officeart/2008/layout/AlternatingHexagons"/>
    <dgm:cxn modelId="{2B3642AE-CE28-4AA2-9104-7E2FFDE8501E}" type="presParOf" srcId="{03C86113-942C-4E7E-91E6-2E046C151662}" destId="{6167B90C-1DCB-4BC2-BD06-5027D1121A84}" srcOrd="3" destOrd="0" presId="urn:microsoft.com/office/officeart/2008/layout/AlternatingHexagons"/>
    <dgm:cxn modelId="{A430E35E-6E4A-4912-9D7E-2242BFFC9403}" type="presParOf" srcId="{03C86113-942C-4E7E-91E6-2E046C151662}" destId="{7BDAAE0A-A1C1-4AC3-836B-01A1BB497193}" srcOrd="4" destOrd="0" presId="urn:microsoft.com/office/officeart/2008/layout/AlternatingHexagons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5324319" y="171785"/>
          <a:ext cx="1525196" cy="165662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Cambio de Matriz Energética</a:t>
          </a:r>
        </a:p>
      </dsp:txBody>
      <dsp:txXfrm rot="-5400000">
        <a:off x="5534708" y="491700"/>
        <a:ext cx="1104418" cy="1016798"/>
      </dsp:txXfrm>
    </dsp:sp>
    <dsp:sp modelId="{2820763A-5D55-448A-8224-F575D7C9522D}">
      <dsp:nvSpPr>
        <dsp:cNvPr id="0" name=""/>
        <dsp:cNvSpPr/>
      </dsp:nvSpPr>
      <dsp:spPr>
        <a:xfrm>
          <a:off x="7101237" y="381155"/>
          <a:ext cx="4202060" cy="1077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1992 - Convención Marco de las Naciones Unidas sobre el Cambio Climático (CMNUCC)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1997 - Protocolo de Kioto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2015 - Acuerdo de París</a:t>
          </a:r>
          <a:endParaRPr lang="es-ES" sz="1400" kern="1200" dirty="0"/>
        </a:p>
      </dsp:txBody>
      <dsp:txXfrm>
        <a:off x="7101237" y="381155"/>
        <a:ext cx="4202060" cy="1077243"/>
      </dsp:txXfrm>
    </dsp:sp>
    <dsp:sp modelId="{F68C5317-5DEF-419D-9944-672BAC7F6173}">
      <dsp:nvSpPr>
        <dsp:cNvPr id="0" name=""/>
        <dsp:cNvSpPr/>
      </dsp:nvSpPr>
      <dsp:spPr>
        <a:xfrm rot="5400000">
          <a:off x="3570331" y="182970"/>
          <a:ext cx="1525196" cy="1656628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3780720" y="502885"/>
        <a:ext cx="1104418" cy="1016798"/>
      </dsp:txXfrm>
    </dsp:sp>
    <dsp:sp modelId="{E36BDE4B-A759-4D7C-8575-A71E2C2BAC5C}">
      <dsp:nvSpPr>
        <dsp:cNvPr id="0" name=""/>
        <dsp:cNvSpPr/>
      </dsp:nvSpPr>
      <dsp:spPr>
        <a:xfrm rot="5400000">
          <a:off x="4515345" y="1611700"/>
          <a:ext cx="1545789" cy="153094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 err="1"/>
            <a:t>Responsabi-lidad</a:t>
          </a:r>
          <a:r>
            <a:rPr lang="es-ES" sz="1400" kern="1200" dirty="0"/>
            <a:t> Ambiental y Social</a:t>
          </a:r>
        </a:p>
      </dsp:txBody>
      <dsp:txXfrm rot="-5400000">
        <a:off x="4776698" y="1860675"/>
        <a:ext cx="1023083" cy="1032999"/>
      </dsp:txXfrm>
    </dsp:sp>
    <dsp:sp modelId="{FBBDCCCB-DC53-4DB3-8A40-D2448E6429D1}">
      <dsp:nvSpPr>
        <dsp:cNvPr id="0" name=""/>
        <dsp:cNvSpPr/>
      </dsp:nvSpPr>
      <dsp:spPr>
        <a:xfrm>
          <a:off x="265267" y="1924262"/>
          <a:ext cx="4057726" cy="1077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1994 - Convención de las Naciones Unidas para la Lucha contra la Desertificación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1997 - Convenio sobre la Diversidad Biológica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Combustibles limpios</a:t>
          </a:r>
          <a:endParaRPr lang="es-PE" sz="1400" kern="1200" dirty="0"/>
        </a:p>
      </dsp:txBody>
      <dsp:txXfrm>
        <a:off x="265267" y="1924262"/>
        <a:ext cx="4057726" cy="1077243"/>
      </dsp:txXfrm>
    </dsp:sp>
    <dsp:sp modelId="{23E7102F-14E9-4456-A3E7-D13C884B97AC}">
      <dsp:nvSpPr>
        <dsp:cNvPr id="0" name=""/>
        <dsp:cNvSpPr/>
      </dsp:nvSpPr>
      <dsp:spPr>
        <a:xfrm rot="5400000">
          <a:off x="6146451" y="1589347"/>
          <a:ext cx="1545789" cy="153094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6407804" y="1838322"/>
        <a:ext cx="1023083" cy="1032999"/>
      </dsp:txXfrm>
    </dsp:sp>
    <dsp:sp modelId="{EB8EF560-AAA7-43E0-BFAC-D581758BD8B5}">
      <dsp:nvSpPr>
        <dsp:cNvPr id="0" name=""/>
        <dsp:cNvSpPr/>
      </dsp:nvSpPr>
      <dsp:spPr>
        <a:xfrm rot="5400000">
          <a:off x="5283250" y="3029553"/>
          <a:ext cx="1666584" cy="156200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Desarrollo del Perú</a:t>
          </a:r>
        </a:p>
      </dsp:txBody>
      <dsp:txXfrm rot="-5400000">
        <a:off x="5587706" y="3246311"/>
        <a:ext cx="1057672" cy="1128486"/>
      </dsp:txXfrm>
    </dsp:sp>
    <dsp:sp modelId="{998D2739-E1B4-4E23-BDD0-184F34711400}">
      <dsp:nvSpPr>
        <dsp:cNvPr id="0" name=""/>
        <dsp:cNvSpPr/>
      </dsp:nvSpPr>
      <dsp:spPr>
        <a:xfrm>
          <a:off x="7152556" y="3282953"/>
          <a:ext cx="3924051" cy="1077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Crecimiento Económico – Demanda país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Balanza comercial de hidrocarburos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Tecnología de punta</a:t>
          </a:r>
        </a:p>
      </dsp:txBody>
      <dsp:txXfrm>
        <a:off x="7152556" y="3282953"/>
        <a:ext cx="3924051" cy="1077243"/>
      </dsp:txXfrm>
    </dsp:sp>
    <dsp:sp modelId="{7BDAAE0A-A1C1-4AC3-836B-01A1BB497193}">
      <dsp:nvSpPr>
        <dsp:cNvPr id="0" name=""/>
        <dsp:cNvSpPr/>
      </dsp:nvSpPr>
      <dsp:spPr>
        <a:xfrm rot="5400000">
          <a:off x="3596287" y="3029553"/>
          <a:ext cx="1666584" cy="1562002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3900743" y="3246311"/>
        <a:ext cx="1057672" cy="11284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2616205" y="445848"/>
          <a:ext cx="1418035" cy="154023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Cambio de Matriz Energética</a:t>
          </a:r>
        </a:p>
      </dsp:txBody>
      <dsp:txXfrm rot="-5400000">
        <a:off x="2811812" y="743286"/>
        <a:ext cx="1026822" cy="945357"/>
      </dsp:txXfrm>
    </dsp:sp>
    <dsp:sp modelId="{2820763A-5D55-448A-8224-F575D7C9522D}">
      <dsp:nvSpPr>
        <dsp:cNvPr id="0" name=""/>
        <dsp:cNvSpPr/>
      </dsp:nvSpPr>
      <dsp:spPr>
        <a:xfrm>
          <a:off x="2616430" y="640467"/>
          <a:ext cx="3906822" cy="1001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C5317-5DEF-419D-9944-672BAC7F6173}">
      <dsp:nvSpPr>
        <dsp:cNvPr id="0" name=""/>
        <dsp:cNvSpPr/>
      </dsp:nvSpPr>
      <dsp:spPr>
        <a:xfrm rot="5400000">
          <a:off x="985453" y="456247"/>
          <a:ext cx="1418035" cy="1540233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1181060" y="753685"/>
        <a:ext cx="1026822" cy="945357"/>
      </dsp:txXfrm>
    </dsp:sp>
    <dsp:sp modelId="{E36BDE4B-A759-4D7C-8575-A71E2C2BAC5C}">
      <dsp:nvSpPr>
        <dsp:cNvPr id="0" name=""/>
        <dsp:cNvSpPr/>
      </dsp:nvSpPr>
      <dsp:spPr>
        <a:xfrm rot="5400000">
          <a:off x="1864070" y="1743597"/>
          <a:ext cx="1437182" cy="14233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Responsabilidad Ambiental y Social</a:t>
          </a:r>
        </a:p>
      </dsp:txBody>
      <dsp:txXfrm rot="-5400000">
        <a:off x="2107061" y="1975080"/>
        <a:ext cx="951200" cy="960421"/>
      </dsp:txXfrm>
    </dsp:sp>
    <dsp:sp modelId="{FBBDCCCB-DC53-4DB3-8A40-D2448E6429D1}">
      <dsp:nvSpPr>
        <dsp:cNvPr id="0" name=""/>
        <dsp:cNvSpPr/>
      </dsp:nvSpPr>
      <dsp:spPr>
        <a:xfrm>
          <a:off x="-489520" y="1952205"/>
          <a:ext cx="3772629" cy="1001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3380573" y="1722815"/>
          <a:ext cx="1437182" cy="1423384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3623564" y="1954298"/>
        <a:ext cx="951200" cy="960421"/>
      </dsp:txXfrm>
    </dsp:sp>
    <dsp:sp modelId="{EB8EF560-AAA7-43E0-BFAC-D581758BD8B5}">
      <dsp:nvSpPr>
        <dsp:cNvPr id="0" name=""/>
        <dsp:cNvSpPr/>
      </dsp:nvSpPr>
      <dsp:spPr>
        <a:xfrm rot="5400000">
          <a:off x="2578021" y="2979837"/>
          <a:ext cx="1549490" cy="14522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Desarrollo del país</a:t>
          </a:r>
        </a:p>
      </dsp:txBody>
      <dsp:txXfrm rot="-5400000">
        <a:off x="2861086" y="3181365"/>
        <a:ext cx="983359" cy="1049200"/>
      </dsp:txXfrm>
    </dsp:sp>
    <dsp:sp modelId="{998D2739-E1B4-4E23-BDD0-184F34711400}">
      <dsp:nvSpPr>
        <dsp:cNvPr id="0" name=""/>
        <dsp:cNvSpPr/>
      </dsp:nvSpPr>
      <dsp:spPr>
        <a:xfrm>
          <a:off x="2810287" y="3215433"/>
          <a:ext cx="3648346" cy="1001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1009585" y="2979837"/>
          <a:ext cx="1549490" cy="1452255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1292650" y="3181365"/>
        <a:ext cx="983359" cy="10492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73727-EC79-4437-A1AD-ABF996909457}">
      <dsp:nvSpPr>
        <dsp:cNvPr id="0" name=""/>
        <dsp:cNvSpPr/>
      </dsp:nvSpPr>
      <dsp:spPr>
        <a:xfrm>
          <a:off x="2685080" y="21494"/>
          <a:ext cx="1433482" cy="1433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Tecnología</a:t>
          </a:r>
        </a:p>
      </dsp:txBody>
      <dsp:txXfrm>
        <a:off x="2895009" y="231423"/>
        <a:ext cx="1013624" cy="1013624"/>
      </dsp:txXfrm>
    </dsp:sp>
    <dsp:sp modelId="{424FC8F6-5F98-4451-BC47-420283227566}">
      <dsp:nvSpPr>
        <dsp:cNvPr id="0" name=""/>
        <dsp:cNvSpPr/>
      </dsp:nvSpPr>
      <dsp:spPr>
        <a:xfrm rot="3583489">
          <a:off x="3748810" y="1408907"/>
          <a:ext cx="371489" cy="483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b="1" kern="1200"/>
        </a:p>
      </dsp:txBody>
      <dsp:txXfrm>
        <a:off x="3776440" y="1457543"/>
        <a:ext cx="260042" cy="290280"/>
      </dsp:txXfrm>
    </dsp:sp>
    <dsp:sp modelId="{4A170B16-3212-47BF-BE1A-3FAF66FF2D20}">
      <dsp:nvSpPr>
        <dsp:cNvPr id="0" name=""/>
        <dsp:cNvSpPr/>
      </dsp:nvSpPr>
      <dsp:spPr>
        <a:xfrm>
          <a:off x="3761149" y="1864798"/>
          <a:ext cx="1433482" cy="1433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/>
            <a:t>Financiamiento</a:t>
          </a:r>
        </a:p>
      </dsp:txBody>
      <dsp:txXfrm>
        <a:off x="3971078" y="2074727"/>
        <a:ext cx="1013624" cy="1013624"/>
      </dsp:txXfrm>
    </dsp:sp>
    <dsp:sp modelId="{4DFDC908-A9F6-4AB6-BA46-D846D9F314E1}">
      <dsp:nvSpPr>
        <dsp:cNvPr id="0" name=""/>
        <dsp:cNvSpPr/>
      </dsp:nvSpPr>
      <dsp:spPr>
        <a:xfrm rot="10800000">
          <a:off x="3222158" y="2339639"/>
          <a:ext cx="380886" cy="483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b="1" kern="1200"/>
        </a:p>
      </dsp:txBody>
      <dsp:txXfrm rot="10800000">
        <a:off x="3336424" y="2436399"/>
        <a:ext cx="266620" cy="290280"/>
      </dsp:txXfrm>
    </dsp:sp>
    <dsp:sp modelId="{BF0DAFAF-2FBB-4F4F-A97F-EE9013B98C67}">
      <dsp:nvSpPr>
        <dsp:cNvPr id="0" name=""/>
        <dsp:cNvSpPr/>
      </dsp:nvSpPr>
      <dsp:spPr>
        <a:xfrm>
          <a:off x="1609012" y="1864798"/>
          <a:ext cx="1433482" cy="1433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Conocimiento</a:t>
          </a:r>
        </a:p>
      </dsp:txBody>
      <dsp:txXfrm>
        <a:off x="1818941" y="2074727"/>
        <a:ext cx="1013624" cy="1013624"/>
      </dsp:txXfrm>
    </dsp:sp>
    <dsp:sp modelId="{1F5965BD-AD30-48EC-AC18-995C65AB0085}">
      <dsp:nvSpPr>
        <dsp:cNvPr id="0" name=""/>
        <dsp:cNvSpPr/>
      </dsp:nvSpPr>
      <dsp:spPr>
        <a:xfrm rot="18016511">
          <a:off x="2672742" y="1427067"/>
          <a:ext cx="371489" cy="483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b="1" kern="1200"/>
        </a:p>
      </dsp:txBody>
      <dsp:txXfrm>
        <a:off x="2700372" y="1571951"/>
        <a:ext cx="260042" cy="290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5DA0A-82D2-4EB1-9F05-00AE752AB075}">
      <dsp:nvSpPr>
        <dsp:cNvPr id="0" name=""/>
        <dsp:cNvSpPr/>
      </dsp:nvSpPr>
      <dsp:spPr>
        <a:xfrm>
          <a:off x="4092" y="0"/>
          <a:ext cx="2461844" cy="126442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>
              <a:solidFill>
                <a:schemeClr val="tx1">
                  <a:lumMod val="65000"/>
                  <a:lumOff val="35000"/>
                </a:schemeClr>
              </a:solidFill>
            </a:rPr>
            <a:t>Ambiente </a:t>
          </a:r>
          <a:endParaRPr lang="es-ES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 rot="16200000">
        <a:off x="-268136" y="272229"/>
        <a:ext cx="1036827" cy="492368"/>
      </dsp:txXfrm>
    </dsp:sp>
    <dsp:sp modelId="{06C0DF25-7F6B-43F6-A0C3-4AB53B89D16F}">
      <dsp:nvSpPr>
        <dsp:cNvPr id="0" name=""/>
        <dsp:cNvSpPr/>
      </dsp:nvSpPr>
      <dsp:spPr>
        <a:xfrm>
          <a:off x="496461" y="0"/>
          <a:ext cx="1834074" cy="126442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Riesgos ambientales </a:t>
          </a:r>
          <a:r>
            <a:rPr lang="es-PE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PE" sz="1400" kern="1200" dirty="0" err="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NOx</a:t>
          </a:r>
          <a:r>
            <a:rPr lang="es-PE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, SO2, PM) </a:t>
          </a:r>
          <a:endParaRPr lang="es-ES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96461" y="0"/>
        <a:ext cx="1834074" cy="1264424"/>
      </dsp:txXfrm>
    </dsp:sp>
    <dsp:sp modelId="{93B5DE64-EDC0-4DB1-83A0-19D704FEC566}">
      <dsp:nvSpPr>
        <dsp:cNvPr id="0" name=""/>
        <dsp:cNvSpPr/>
      </dsp:nvSpPr>
      <dsp:spPr>
        <a:xfrm>
          <a:off x="2552102" y="0"/>
          <a:ext cx="2461844" cy="126442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1">
                  <a:lumMod val="65000"/>
                  <a:lumOff val="35000"/>
                </a:schemeClr>
              </a:solidFill>
            </a:rPr>
            <a:t>Emisiones</a:t>
          </a:r>
        </a:p>
      </dsp:txBody>
      <dsp:txXfrm rot="16200000">
        <a:off x="2279872" y="272229"/>
        <a:ext cx="1036827" cy="492368"/>
      </dsp:txXfrm>
    </dsp:sp>
    <dsp:sp modelId="{E0D04C0F-E420-4656-9478-5A2B3046A791}">
      <dsp:nvSpPr>
        <dsp:cNvPr id="0" name=""/>
        <dsp:cNvSpPr/>
      </dsp:nvSpPr>
      <dsp:spPr>
        <a:xfrm rot="5400000">
          <a:off x="2471444" y="899980"/>
          <a:ext cx="185934" cy="3692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A48F2-4D13-428B-B69E-18F44EA9222D}">
      <dsp:nvSpPr>
        <dsp:cNvPr id="0" name=""/>
        <dsp:cNvSpPr/>
      </dsp:nvSpPr>
      <dsp:spPr>
        <a:xfrm>
          <a:off x="3044471" y="0"/>
          <a:ext cx="1834074" cy="126442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La </a:t>
          </a:r>
          <a:r>
            <a:rPr lang="es-PE" sz="1400" b="1" kern="12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Normativa Euro </a:t>
          </a:r>
          <a:r>
            <a:rPr lang="es-PE" sz="1400" kern="12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regula los límites aceptables de emisiones a la atmósfera</a:t>
          </a:r>
          <a:endParaRPr lang="es-ES" sz="1400" kern="120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044471" y="0"/>
        <a:ext cx="1834074" cy="1264424"/>
      </dsp:txXfrm>
    </dsp:sp>
    <dsp:sp modelId="{5A58617B-16CD-4A73-B04B-FFD3E4F284FC}">
      <dsp:nvSpPr>
        <dsp:cNvPr id="0" name=""/>
        <dsp:cNvSpPr/>
      </dsp:nvSpPr>
      <dsp:spPr>
        <a:xfrm>
          <a:off x="5100111" y="0"/>
          <a:ext cx="2461844" cy="126442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1">
                  <a:lumMod val="65000"/>
                  <a:lumOff val="35000"/>
                </a:schemeClr>
              </a:solidFill>
            </a:rPr>
            <a:t>Investigación</a:t>
          </a:r>
        </a:p>
      </dsp:txBody>
      <dsp:txXfrm rot="16200000">
        <a:off x="4827882" y="272229"/>
        <a:ext cx="1036827" cy="492368"/>
      </dsp:txXfrm>
    </dsp:sp>
    <dsp:sp modelId="{94CFD5A8-962D-48AE-B215-27C6F409B861}">
      <dsp:nvSpPr>
        <dsp:cNvPr id="0" name=""/>
        <dsp:cNvSpPr/>
      </dsp:nvSpPr>
      <dsp:spPr>
        <a:xfrm rot="5400000">
          <a:off x="5019453" y="899980"/>
          <a:ext cx="185934" cy="3692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9ED938-AFB0-4AB1-A899-2EFDA76F7A9F}">
      <dsp:nvSpPr>
        <dsp:cNvPr id="0" name=""/>
        <dsp:cNvSpPr/>
      </dsp:nvSpPr>
      <dsp:spPr>
        <a:xfrm>
          <a:off x="5592480" y="0"/>
          <a:ext cx="1834074" cy="126442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Para el cumplimiento de esta norma hay un trabajo consensuado entre el </a:t>
          </a:r>
          <a:r>
            <a:rPr lang="es-PE" sz="1400" b="1" kern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Sector Automoción y Energético</a:t>
          </a:r>
          <a:endParaRPr lang="es-ES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5592480" y="0"/>
        <a:ext cx="1834074" cy="1264424"/>
      </dsp:txXfrm>
    </dsp:sp>
    <dsp:sp modelId="{4AE494B1-0CBB-4BD1-ACA7-00A1323EFDA1}">
      <dsp:nvSpPr>
        <dsp:cNvPr id="0" name=""/>
        <dsp:cNvSpPr/>
      </dsp:nvSpPr>
      <dsp:spPr>
        <a:xfrm>
          <a:off x="7648121" y="0"/>
          <a:ext cx="2461844" cy="126442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1">
                  <a:lumMod val="65000"/>
                  <a:lumOff val="35000"/>
                </a:schemeClr>
              </a:solidFill>
            </a:rPr>
            <a:t>Normas Euro</a:t>
          </a:r>
        </a:p>
      </dsp:txBody>
      <dsp:txXfrm rot="16200000">
        <a:off x="7375891" y="272229"/>
        <a:ext cx="1036827" cy="492368"/>
      </dsp:txXfrm>
    </dsp:sp>
    <dsp:sp modelId="{84BD0DD9-4EE5-41B6-8853-A12B3D7CCF23}">
      <dsp:nvSpPr>
        <dsp:cNvPr id="0" name=""/>
        <dsp:cNvSpPr/>
      </dsp:nvSpPr>
      <dsp:spPr>
        <a:xfrm rot="5400000">
          <a:off x="7567463" y="899980"/>
          <a:ext cx="185934" cy="36927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B6E8E2-A543-4074-898D-1E8768F0CB29}">
      <dsp:nvSpPr>
        <dsp:cNvPr id="0" name=""/>
        <dsp:cNvSpPr/>
      </dsp:nvSpPr>
      <dsp:spPr>
        <a:xfrm>
          <a:off x="8140490" y="0"/>
          <a:ext cx="1834074" cy="126442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Desde el año 1992, se han emitido 6 versiones de la Normativa Euro: I, II, III, IV, V y VI</a:t>
          </a:r>
          <a:endParaRPr lang="es-ES" sz="1400" kern="120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8140490" y="0"/>
        <a:ext cx="1834074" cy="12644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BF6A-735F-4D00-99B9-1072EE625499}">
      <dsp:nvSpPr>
        <dsp:cNvPr id="0" name=""/>
        <dsp:cNvSpPr/>
      </dsp:nvSpPr>
      <dsp:spPr>
        <a:xfrm rot="5400000">
          <a:off x="782490" y="41230"/>
          <a:ext cx="361486" cy="3926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32354" y="117054"/>
        <a:ext cx="261758" cy="240990"/>
      </dsp:txXfrm>
    </dsp:sp>
    <dsp:sp modelId="{2820763A-5D55-448A-8224-F575D7C9522D}">
      <dsp:nvSpPr>
        <dsp:cNvPr id="0" name=""/>
        <dsp:cNvSpPr/>
      </dsp:nvSpPr>
      <dsp:spPr>
        <a:xfrm>
          <a:off x="782547" y="90853"/>
          <a:ext cx="995929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782547" y="90853"/>
        <a:ext cx="995929" cy="255317"/>
      </dsp:txXfrm>
    </dsp:sp>
    <dsp:sp modelId="{F68C5317-5DEF-419D-9944-672BAC7F6173}">
      <dsp:nvSpPr>
        <dsp:cNvPr id="0" name=""/>
        <dsp:cNvSpPr/>
      </dsp:nvSpPr>
      <dsp:spPr>
        <a:xfrm rot="5400000">
          <a:off x="366778" y="43881"/>
          <a:ext cx="361486" cy="392637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416642" y="119705"/>
        <a:ext cx="261758" cy="240990"/>
      </dsp:txXfrm>
    </dsp:sp>
    <dsp:sp modelId="{E36BDE4B-A759-4D7C-8575-A71E2C2BAC5C}">
      <dsp:nvSpPr>
        <dsp:cNvPr id="0" name=""/>
        <dsp:cNvSpPr/>
      </dsp:nvSpPr>
      <dsp:spPr>
        <a:xfrm rot="5400000">
          <a:off x="590755" y="382504"/>
          <a:ext cx="366367" cy="362850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652698" y="441514"/>
        <a:ext cx="242480" cy="244831"/>
      </dsp:txXfrm>
    </dsp:sp>
    <dsp:sp modelId="{FBBDCCCB-DC53-4DB3-8A40-D2448E6429D1}">
      <dsp:nvSpPr>
        <dsp:cNvPr id="0" name=""/>
        <dsp:cNvSpPr/>
      </dsp:nvSpPr>
      <dsp:spPr>
        <a:xfrm>
          <a:off x="-9223" y="456584"/>
          <a:ext cx="961721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7102F-14E9-4456-A3E7-D13C884B97AC}">
      <dsp:nvSpPr>
        <dsp:cNvPr id="0" name=""/>
        <dsp:cNvSpPr/>
      </dsp:nvSpPr>
      <dsp:spPr>
        <a:xfrm rot="5400000">
          <a:off x="977343" y="377206"/>
          <a:ext cx="366367" cy="362850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 rot="-5400000">
        <a:off x="1039286" y="436216"/>
        <a:ext cx="242480" cy="244831"/>
      </dsp:txXfrm>
    </dsp:sp>
    <dsp:sp modelId="{EB8EF560-AAA7-43E0-BFAC-D581758BD8B5}">
      <dsp:nvSpPr>
        <dsp:cNvPr id="0" name=""/>
        <dsp:cNvSpPr/>
      </dsp:nvSpPr>
      <dsp:spPr>
        <a:xfrm rot="5400000">
          <a:off x="772756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 rot="-5400000">
        <a:off x="844915" y="769922"/>
        <a:ext cx="250679" cy="267463"/>
      </dsp:txXfrm>
    </dsp:sp>
    <dsp:sp modelId="{998D2739-E1B4-4E23-BDD0-184F34711400}">
      <dsp:nvSpPr>
        <dsp:cNvPr id="0" name=""/>
        <dsp:cNvSpPr/>
      </dsp:nvSpPr>
      <dsp:spPr>
        <a:xfrm>
          <a:off x="834493" y="778607"/>
          <a:ext cx="930038" cy="25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AAE0A-A1C1-4AC3-836B-01A1BB497193}">
      <dsp:nvSpPr>
        <dsp:cNvPr id="0" name=""/>
        <dsp:cNvSpPr/>
      </dsp:nvSpPr>
      <dsp:spPr>
        <a:xfrm rot="5400000">
          <a:off x="372929" y="718549"/>
          <a:ext cx="394997" cy="370209"/>
        </a:xfrm>
        <a:prstGeom prst="hexagon">
          <a:avLst>
            <a:gd name="adj" fmla="val 25000"/>
            <a:gd name="vf" fmla="val 115470"/>
          </a:avLst>
        </a:prstGeom>
        <a:blipFill rotWithShape="0">
          <a:blip xmlns:r="http://schemas.openxmlformats.org/officeDocument/2006/relationships"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colorTemperature colorTemp="7792"/>
                    </a14:imgEffect>
                    <a14:imgEffect>
                      <a14:saturation sat="255000"/>
                    </a14:imgEffect>
                    <a14:imgEffect>
                      <a14:brightnessContrast bright="-3000" contrast="-4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445088" y="769922"/>
        <a:ext cx="250679" cy="267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D58DE-B712-441C-BDBF-0EEE7EB8E5F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ED668-74EA-44BF-9833-92C1A57BE0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8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28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26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4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3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7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33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14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D668-74EA-44BF-9833-92C1A57BE0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9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3 Rectángulo"/>
          <p:cNvSpPr/>
          <p:nvPr userDrawn="1"/>
        </p:nvSpPr>
        <p:spPr>
          <a:xfrm>
            <a:off x="0" y="1611397"/>
            <a:ext cx="10375900" cy="1978447"/>
          </a:xfrm>
          <a:custGeom>
            <a:avLst/>
            <a:gdLst>
              <a:gd name="connsiteX0" fmla="*/ 0 w 6439710"/>
              <a:gd name="connsiteY0" fmla="*/ 0 h 1978446"/>
              <a:gd name="connsiteX1" fmla="*/ 6439710 w 6439710"/>
              <a:gd name="connsiteY1" fmla="*/ 0 h 1978446"/>
              <a:gd name="connsiteX2" fmla="*/ 6439710 w 6439710"/>
              <a:gd name="connsiteY2" fmla="*/ 1978446 h 1978446"/>
              <a:gd name="connsiteX3" fmla="*/ 0 w 6439710"/>
              <a:gd name="connsiteY3" fmla="*/ 1978446 h 1978446"/>
              <a:gd name="connsiteX4" fmla="*/ 0 w 6439710"/>
              <a:gd name="connsiteY4" fmla="*/ 0 h 1978446"/>
              <a:gd name="connsiteX0" fmla="*/ 0 w 6887182"/>
              <a:gd name="connsiteY0" fmla="*/ 0 h 1978446"/>
              <a:gd name="connsiteX1" fmla="*/ 6887182 w 6887182"/>
              <a:gd name="connsiteY1" fmla="*/ 0 h 1978446"/>
              <a:gd name="connsiteX2" fmla="*/ 6439710 w 6887182"/>
              <a:gd name="connsiteY2" fmla="*/ 1978446 h 1978446"/>
              <a:gd name="connsiteX3" fmla="*/ 0 w 6887182"/>
              <a:gd name="connsiteY3" fmla="*/ 1978446 h 1978446"/>
              <a:gd name="connsiteX4" fmla="*/ 0 w 6887182"/>
              <a:gd name="connsiteY4" fmla="*/ 0 h 197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7182" h="1978446">
                <a:moveTo>
                  <a:pt x="0" y="0"/>
                </a:moveTo>
                <a:lnTo>
                  <a:pt x="6887182" y="0"/>
                </a:lnTo>
                <a:lnTo>
                  <a:pt x="6439710" y="1978446"/>
                </a:lnTo>
                <a:lnTo>
                  <a:pt x="0" y="197844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rgbClr val="CBC3BB"/>
              </a:gs>
              <a:gs pos="44000">
                <a:srgbClr val="ACA299"/>
              </a:gs>
            </a:gsLst>
            <a:lin ang="198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2" tIns="45652" rIns="91302" bIns="45652" rtlCol="0" anchor="ctr"/>
          <a:lstStyle/>
          <a:p>
            <a:pPr algn="ctr" defTabSz="913029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 userDrawn="1"/>
        </p:nvSpPr>
        <p:spPr>
          <a:xfrm>
            <a:off x="9691042" y="1611397"/>
            <a:ext cx="2483378" cy="1978447"/>
          </a:xfrm>
          <a:custGeom>
            <a:avLst/>
            <a:gdLst>
              <a:gd name="connsiteX0" fmla="*/ 0 w 3240360"/>
              <a:gd name="connsiteY0" fmla="*/ 0 h 1615734"/>
              <a:gd name="connsiteX1" fmla="*/ 3240360 w 3240360"/>
              <a:gd name="connsiteY1" fmla="*/ 0 h 1615734"/>
              <a:gd name="connsiteX2" fmla="*/ 3240360 w 3240360"/>
              <a:gd name="connsiteY2" fmla="*/ 1615734 h 1615734"/>
              <a:gd name="connsiteX3" fmla="*/ 0 w 3240360"/>
              <a:gd name="connsiteY3" fmla="*/ 1615734 h 1615734"/>
              <a:gd name="connsiteX4" fmla="*/ 0 w 3240360"/>
              <a:gd name="connsiteY4" fmla="*/ 0 h 1615734"/>
              <a:gd name="connsiteX0" fmla="*/ 417251 w 3240360"/>
              <a:gd name="connsiteY0" fmla="*/ 0 h 1615734"/>
              <a:gd name="connsiteX1" fmla="*/ 3240360 w 3240360"/>
              <a:gd name="connsiteY1" fmla="*/ 0 h 1615734"/>
              <a:gd name="connsiteX2" fmla="*/ 3240360 w 3240360"/>
              <a:gd name="connsiteY2" fmla="*/ 1615734 h 1615734"/>
              <a:gd name="connsiteX3" fmla="*/ 0 w 3240360"/>
              <a:gd name="connsiteY3" fmla="*/ 1615734 h 1615734"/>
              <a:gd name="connsiteX4" fmla="*/ 417251 w 3240360"/>
              <a:gd name="connsiteY4" fmla="*/ 0 h 1615734"/>
              <a:gd name="connsiteX0" fmla="*/ 319596 w 3142705"/>
              <a:gd name="connsiteY0" fmla="*/ 0 h 1615734"/>
              <a:gd name="connsiteX1" fmla="*/ 3142705 w 3142705"/>
              <a:gd name="connsiteY1" fmla="*/ 0 h 1615734"/>
              <a:gd name="connsiteX2" fmla="*/ 3142705 w 3142705"/>
              <a:gd name="connsiteY2" fmla="*/ 1615734 h 1615734"/>
              <a:gd name="connsiteX3" fmla="*/ 0 w 3142705"/>
              <a:gd name="connsiteY3" fmla="*/ 1615734 h 1615734"/>
              <a:gd name="connsiteX4" fmla="*/ 319596 w 3142705"/>
              <a:gd name="connsiteY4" fmla="*/ 0 h 1615734"/>
              <a:gd name="connsiteX0" fmla="*/ 331667 w 3142705"/>
              <a:gd name="connsiteY0" fmla="*/ 0 h 1615734"/>
              <a:gd name="connsiteX1" fmla="*/ 3142705 w 3142705"/>
              <a:gd name="connsiteY1" fmla="*/ 0 h 1615734"/>
              <a:gd name="connsiteX2" fmla="*/ 3142705 w 3142705"/>
              <a:gd name="connsiteY2" fmla="*/ 1615734 h 1615734"/>
              <a:gd name="connsiteX3" fmla="*/ 0 w 3142705"/>
              <a:gd name="connsiteY3" fmla="*/ 1615734 h 1615734"/>
              <a:gd name="connsiteX4" fmla="*/ 331667 w 3142705"/>
              <a:gd name="connsiteY4" fmla="*/ 0 h 1615734"/>
              <a:gd name="connsiteX0" fmla="*/ 334685 w 3142705"/>
              <a:gd name="connsiteY0" fmla="*/ 3017 h 1615734"/>
              <a:gd name="connsiteX1" fmla="*/ 3142705 w 3142705"/>
              <a:gd name="connsiteY1" fmla="*/ 0 h 1615734"/>
              <a:gd name="connsiteX2" fmla="*/ 3142705 w 3142705"/>
              <a:gd name="connsiteY2" fmla="*/ 1615734 h 1615734"/>
              <a:gd name="connsiteX3" fmla="*/ 0 w 3142705"/>
              <a:gd name="connsiteY3" fmla="*/ 1615734 h 1615734"/>
              <a:gd name="connsiteX4" fmla="*/ 334685 w 3142705"/>
              <a:gd name="connsiteY4" fmla="*/ 3017 h 1615734"/>
              <a:gd name="connsiteX0" fmla="*/ 334685 w 3142705"/>
              <a:gd name="connsiteY0" fmla="*/ 0 h 1616247"/>
              <a:gd name="connsiteX1" fmla="*/ 3142705 w 3142705"/>
              <a:gd name="connsiteY1" fmla="*/ 513 h 1616247"/>
              <a:gd name="connsiteX2" fmla="*/ 3142705 w 3142705"/>
              <a:gd name="connsiteY2" fmla="*/ 1616247 h 1616247"/>
              <a:gd name="connsiteX3" fmla="*/ 0 w 3142705"/>
              <a:gd name="connsiteY3" fmla="*/ 1616247 h 1616247"/>
              <a:gd name="connsiteX4" fmla="*/ 334685 w 3142705"/>
              <a:gd name="connsiteY4" fmla="*/ 0 h 1616247"/>
              <a:gd name="connsiteX0" fmla="*/ 542404 w 3350424"/>
              <a:gd name="connsiteY0" fmla="*/ 0 h 1616247"/>
              <a:gd name="connsiteX1" fmla="*/ 3350424 w 3350424"/>
              <a:gd name="connsiteY1" fmla="*/ 513 h 1616247"/>
              <a:gd name="connsiteX2" fmla="*/ 3350424 w 3350424"/>
              <a:gd name="connsiteY2" fmla="*/ 1616247 h 1616247"/>
              <a:gd name="connsiteX3" fmla="*/ 0 w 3350424"/>
              <a:gd name="connsiteY3" fmla="*/ 1616247 h 1616247"/>
              <a:gd name="connsiteX4" fmla="*/ 542404 w 3350424"/>
              <a:gd name="connsiteY4" fmla="*/ 0 h 1616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0424" h="1616247">
                <a:moveTo>
                  <a:pt x="542404" y="0"/>
                </a:moveTo>
                <a:lnTo>
                  <a:pt x="3350424" y="513"/>
                </a:lnTo>
                <a:lnTo>
                  <a:pt x="3350424" y="1616247"/>
                </a:lnTo>
                <a:lnTo>
                  <a:pt x="0" y="1616247"/>
                </a:lnTo>
                <a:lnTo>
                  <a:pt x="542404" y="0"/>
                </a:lnTo>
                <a:close/>
              </a:path>
            </a:pathLst>
          </a:custGeom>
          <a:solidFill>
            <a:srgbClr val="F2F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2" tIns="45652" rIns="91302" bIns="45652" rtlCol="0" anchor="ctr"/>
          <a:lstStyle/>
          <a:p>
            <a:pPr algn="ctr" defTabSz="913029"/>
            <a:endParaRPr lang="es-ES">
              <a:solidFill>
                <a:prstClr val="white"/>
              </a:solidFill>
            </a:endParaRPr>
          </a:p>
        </p:txBody>
      </p:sp>
      <p:sp>
        <p:nvSpPr>
          <p:cNvPr id="9" name="8 Rectángulo"/>
          <p:cNvSpPr/>
          <p:nvPr userDrawn="1"/>
        </p:nvSpPr>
        <p:spPr>
          <a:xfrm>
            <a:off x="2" y="3589828"/>
            <a:ext cx="9691040" cy="715367"/>
          </a:xfrm>
          <a:custGeom>
            <a:avLst/>
            <a:gdLst>
              <a:gd name="connsiteX0" fmla="*/ 0 w 5995447"/>
              <a:gd name="connsiteY0" fmla="*/ 0 h 618466"/>
              <a:gd name="connsiteX1" fmla="*/ 5995447 w 5995447"/>
              <a:gd name="connsiteY1" fmla="*/ 0 h 618466"/>
              <a:gd name="connsiteX2" fmla="*/ 5995447 w 5995447"/>
              <a:gd name="connsiteY2" fmla="*/ 618466 h 618466"/>
              <a:gd name="connsiteX3" fmla="*/ 0 w 5995447"/>
              <a:gd name="connsiteY3" fmla="*/ 618466 h 618466"/>
              <a:gd name="connsiteX4" fmla="*/ 0 w 5995447"/>
              <a:gd name="connsiteY4" fmla="*/ 0 h 618466"/>
              <a:gd name="connsiteX0" fmla="*/ 0 w 5995447"/>
              <a:gd name="connsiteY0" fmla="*/ 0 h 618466"/>
              <a:gd name="connsiteX1" fmla="*/ 5995447 w 5995447"/>
              <a:gd name="connsiteY1" fmla="*/ 0 h 618466"/>
              <a:gd name="connsiteX2" fmla="*/ 5868185 w 5995447"/>
              <a:gd name="connsiteY2" fmla="*/ 609040 h 618466"/>
              <a:gd name="connsiteX3" fmla="*/ 0 w 5995447"/>
              <a:gd name="connsiteY3" fmla="*/ 618466 h 618466"/>
              <a:gd name="connsiteX4" fmla="*/ 0 w 5995447"/>
              <a:gd name="connsiteY4" fmla="*/ 0 h 618466"/>
              <a:gd name="connsiteX0" fmla="*/ 0 w 5995447"/>
              <a:gd name="connsiteY0" fmla="*/ 0 h 618466"/>
              <a:gd name="connsiteX1" fmla="*/ 5995447 w 5995447"/>
              <a:gd name="connsiteY1" fmla="*/ 0 h 618466"/>
              <a:gd name="connsiteX2" fmla="*/ 5863471 w 5995447"/>
              <a:gd name="connsiteY2" fmla="*/ 613753 h 618466"/>
              <a:gd name="connsiteX3" fmla="*/ 0 w 5995447"/>
              <a:gd name="connsiteY3" fmla="*/ 618466 h 618466"/>
              <a:gd name="connsiteX4" fmla="*/ 0 w 5995447"/>
              <a:gd name="connsiteY4" fmla="*/ 0 h 618466"/>
              <a:gd name="connsiteX0" fmla="*/ 0 w 5995447"/>
              <a:gd name="connsiteY0" fmla="*/ 0 h 618467"/>
              <a:gd name="connsiteX1" fmla="*/ 5995447 w 5995447"/>
              <a:gd name="connsiteY1" fmla="*/ 0 h 618467"/>
              <a:gd name="connsiteX2" fmla="*/ 5858761 w 5995447"/>
              <a:gd name="connsiteY2" fmla="*/ 618467 h 618467"/>
              <a:gd name="connsiteX3" fmla="*/ 0 w 5995447"/>
              <a:gd name="connsiteY3" fmla="*/ 618466 h 618467"/>
              <a:gd name="connsiteX4" fmla="*/ 0 w 5995447"/>
              <a:gd name="connsiteY4" fmla="*/ 0 h 618467"/>
              <a:gd name="connsiteX0" fmla="*/ 0 w 5995447"/>
              <a:gd name="connsiteY0" fmla="*/ 0 h 618467"/>
              <a:gd name="connsiteX1" fmla="*/ 5995447 w 5995447"/>
              <a:gd name="connsiteY1" fmla="*/ 0 h 618467"/>
              <a:gd name="connsiteX2" fmla="*/ 5826648 w 5995447"/>
              <a:gd name="connsiteY2" fmla="*/ 618467 h 618467"/>
              <a:gd name="connsiteX3" fmla="*/ 0 w 5995447"/>
              <a:gd name="connsiteY3" fmla="*/ 618466 h 618467"/>
              <a:gd name="connsiteX4" fmla="*/ 0 w 5995447"/>
              <a:gd name="connsiteY4" fmla="*/ 0 h 618467"/>
              <a:gd name="connsiteX0" fmla="*/ 0 w 5995447"/>
              <a:gd name="connsiteY0" fmla="*/ 0 h 618467"/>
              <a:gd name="connsiteX1" fmla="*/ 5995447 w 5995447"/>
              <a:gd name="connsiteY1" fmla="*/ 0 h 618467"/>
              <a:gd name="connsiteX2" fmla="*/ 5847262 w 5995447"/>
              <a:gd name="connsiteY2" fmla="*/ 618467 h 618467"/>
              <a:gd name="connsiteX3" fmla="*/ 0 w 5995447"/>
              <a:gd name="connsiteY3" fmla="*/ 618466 h 618467"/>
              <a:gd name="connsiteX4" fmla="*/ 0 w 5995447"/>
              <a:gd name="connsiteY4" fmla="*/ 0 h 61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5447" h="618467">
                <a:moveTo>
                  <a:pt x="0" y="0"/>
                </a:moveTo>
                <a:lnTo>
                  <a:pt x="5995447" y="0"/>
                </a:lnTo>
                <a:lnTo>
                  <a:pt x="5847262" y="618467"/>
                </a:lnTo>
                <a:lnTo>
                  <a:pt x="0" y="61846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rgbClr val="CBC3BB">
                  <a:alpha val="55000"/>
                </a:srgbClr>
              </a:gs>
              <a:gs pos="44000">
                <a:srgbClr val="ACA299">
                  <a:alpha val="55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02" tIns="45652" rIns="91302" bIns="45652" rtlCol="0" anchor="ctr"/>
          <a:lstStyle/>
          <a:p>
            <a:pPr algn="ctr" defTabSz="913029"/>
            <a:endParaRPr lang="es-ES">
              <a:solidFill>
                <a:prstClr val="white"/>
              </a:solidFill>
            </a:endParaRPr>
          </a:p>
        </p:txBody>
      </p:sp>
      <p:pic>
        <p:nvPicPr>
          <p:cNvPr id="10" name="10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773" y="2254994"/>
            <a:ext cx="836634" cy="76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4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0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9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Imagen 13" descr="Logo repsol presentació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44435" y="157163"/>
            <a:ext cx="856136" cy="76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62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2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1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2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2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0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57C5-6C3E-46C5-863C-F7A9424C18E5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18B3D-14A6-4B25-8BF3-304613B1582C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14 Conector recto"/>
          <p:cNvCxnSpPr/>
          <p:nvPr userDrawn="1"/>
        </p:nvCxnSpPr>
        <p:spPr>
          <a:xfrm flipH="1">
            <a:off x="492721" y="15190"/>
            <a:ext cx="262895" cy="972000"/>
          </a:xfrm>
          <a:prstGeom prst="line">
            <a:avLst/>
          </a:prstGeom>
          <a:noFill/>
          <a:ln w="19050" cap="rnd" cmpd="sng" algn="ctr">
            <a:solidFill>
              <a:srgbClr val="6E6259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96192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chart" Target="../charts/chart14.xml"/><Relationship Id="rId7" Type="http://schemas.openxmlformats.org/officeDocument/2006/relationships/diagramData" Target="../diagrams/data10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11" Type="http://schemas.microsoft.com/office/2007/relationships/diagramDrawing" Target="../diagrams/drawing10.xml"/><Relationship Id="rId5" Type="http://schemas.openxmlformats.org/officeDocument/2006/relationships/chart" Target="../charts/chart16.xml"/><Relationship Id="rId10" Type="http://schemas.openxmlformats.org/officeDocument/2006/relationships/diagramColors" Target="../diagrams/colors10.xml"/><Relationship Id="rId4" Type="http://schemas.openxmlformats.org/officeDocument/2006/relationships/chart" Target="../charts/chart15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6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chart" Target="../charts/chart1.xml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chart" Target="../charts/chart3.xml"/><Relationship Id="rId10" Type="http://schemas.microsoft.com/office/2007/relationships/diagramDrawing" Target="../diagrams/drawing3.xml"/><Relationship Id="rId4" Type="http://schemas.openxmlformats.org/officeDocument/2006/relationships/chart" Target="../charts/chart2.xml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diagramData" Target="../diagrams/data4.xml"/><Relationship Id="rId3" Type="http://schemas.openxmlformats.org/officeDocument/2006/relationships/chart" Target="../charts/chart4.xml"/><Relationship Id="rId7" Type="http://schemas.openxmlformats.org/officeDocument/2006/relationships/image" Target="../media/image9.png"/><Relationship Id="rId12" Type="http://schemas.microsoft.com/office/2007/relationships/hdphoto" Target="../media/hdphoto3.wdp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5" Type="http://schemas.openxmlformats.org/officeDocument/2006/relationships/diagramQuickStyle" Target="../diagrams/quickStyle4.xml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chart" Target="../charts/chart5.xml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chart" Target="../charts/chart7.xml"/><Relationship Id="rId10" Type="http://schemas.microsoft.com/office/2007/relationships/diagramDrawing" Target="../diagrams/drawing5.xml"/><Relationship Id="rId4" Type="http://schemas.openxmlformats.org/officeDocument/2006/relationships/chart" Target="../charts/chart6.xml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chart" Target="../charts/chart8.xml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chart" Target="../charts/chart9.xml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13" Type="http://schemas.openxmlformats.org/officeDocument/2006/relationships/diagramColors" Target="../diagrams/colors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openxmlformats.org/officeDocument/2006/relationships/diagramQuickStyle" Target="../diagrams/quickStyle9.xml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Layout" Target="../diagrams/layout9.xml"/><Relationship Id="rId5" Type="http://schemas.openxmlformats.org/officeDocument/2006/relationships/diagramQuickStyle" Target="../diagrams/quickStyle8.xml"/><Relationship Id="rId15" Type="http://schemas.openxmlformats.org/officeDocument/2006/relationships/image" Target="../media/image13.png"/><Relationship Id="rId10" Type="http://schemas.openxmlformats.org/officeDocument/2006/relationships/diagramData" Target="../diagrams/data9.xml"/><Relationship Id="rId4" Type="http://schemas.openxmlformats.org/officeDocument/2006/relationships/diagramLayout" Target="../diagrams/layout8.xml"/><Relationship Id="rId9" Type="http://schemas.openxmlformats.org/officeDocument/2006/relationships/chart" Target="../charts/chart12.xml"/><Relationship Id="rId14" Type="http://schemas.microsoft.com/office/2007/relationships/diagramDrawing" Target="../diagrams/drawin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800" y="1638300"/>
            <a:ext cx="6502400" cy="1531938"/>
          </a:xfrm>
        </p:spPr>
        <p:txBody>
          <a:bodyPr>
            <a:normAutofit/>
          </a:bodyPr>
          <a:lstStyle/>
          <a:p>
            <a:pPr algn="l"/>
            <a:r>
              <a:rPr lang="es-PE" sz="4400" b="1" dirty="0">
                <a:solidFill>
                  <a:schemeClr val="bg1"/>
                </a:solidFill>
              </a:rPr>
              <a:t>Hidrocarburos: </a:t>
            </a:r>
            <a:br>
              <a:rPr lang="es-PE" sz="4400" b="1" dirty="0">
                <a:solidFill>
                  <a:schemeClr val="bg1"/>
                </a:solidFill>
              </a:rPr>
            </a:br>
            <a:r>
              <a:rPr lang="es-PE" sz="4400" b="1" dirty="0">
                <a:solidFill>
                  <a:schemeClr val="bg1"/>
                </a:solidFill>
              </a:rPr>
              <a:t>Reformas Pendientes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7800" y="3627438"/>
            <a:ext cx="4381500" cy="715962"/>
          </a:xfrm>
        </p:spPr>
        <p:txBody>
          <a:bodyPr>
            <a:normAutofit/>
          </a:bodyPr>
          <a:lstStyle/>
          <a:p>
            <a:pPr algn="l"/>
            <a:r>
              <a:rPr lang="es-PE" sz="1800" dirty="0">
                <a:solidFill>
                  <a:schemeClr val="bg2">
                    <a:lumMod val="25000"/>
                  </a:schemeClr>
                </a:solidFill>
              </a:rPr>
              <a:t>COMEX: Seminario Minería y Energía</a:t>
            </a:r>
          </a:p>
          <a:p>
            <a:pPr algn="l"/>
            <a:r>
              <a:rPr lang="es-PE" sz="1800" dirty="0">
                <a:solidFill>
                  <a:schemeClr val="bg2">
                    <a:lumMod val="25000"/>
                  </a:schemeClr>
                </a:solidFill>
              </a:rPr>
              <a:t>21 de febrero 2019</a:t>
            </a:r>
            <a:endParaRPr lang="en-US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750" y="181589"/>
            <a:ext cx="8270650" cy="1325563"/>
          </a:xfrm>
        </p:spPr>
        <p:txBody>
          <a:bodyPr>
            <a:no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Demanda en el país</a:t>
            </a:r>
            <a:br>
              <a:rPr lang="es-PE" sz="3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Continuo crecimiento de la demanda de combustibles</a:t>
            </a:r>
            <a:br>
              <a:rPr lang="es-PE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Mayor déficit en producción nacional de combustibles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316296" y="2629623"/>
            <a:ext cx="511524" cy="29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032" tIns="54016" rIns="108032" bIns="54016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kbdc</a:t>
            </a:r>
            <a:endParaRPr lang="es-ES_tradnl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700541" y="5836485"/>
            <a:ext cx="4435867" cy="446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107287" tIns="53643" rIns="107287" bIns="53643">
            <a:spAutoFit/>
          </a:bodyPr>
          <a:lstStyle/>
          <a:p>
            <a:pPr algn="just" defTabSz="894055" eaLnBrk="0" hangingPunct="0"/>
            <a:r>
              <a:rPr lang="es-ES" sz="1100" dirty="0">
                <a:solidFill>
                  <a:schemeClr val="bg2">
                    <a:lumMod val="25000"/>
                  </a:schemeClr>
                </a:solidFill>
                <a:latin typeface="+mj-lt"/>
                <a:cs typeface="Arial" charset="0"/>
              </a:rPr>
              <a:t>La demanda considera combustibles líquidos, el GLP y otros productos, así como los hidrocarburos líquidos de gas natural.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330923" y="4183131"/>
            <a:ext cx="861077" cy="323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400" dirty="0">
                <a:solidFill>
                  <a:schemeClr val="bg2">
                    <a:lumMod val="50000"/>
                  </a:schemeClr>
                </a:solidFill>
                <a:latin typeface="+mj-lt"/>
                <a:cs typeface="Arial" charset="0"/>
              </a:rPr>
              <a:t>  70 </a:t>
            </a:r>
            <a:r>
              <a:rPr lang="es-PE" sz="1400" dirty="0" err="1">
                <a:solidFill>
                  <a:schemeClr val="bg2">
                    <a:lumMod val="50000"/>
                  </a:schemeClr>
                </a:solidFill>
                <a:latin typeface="+mj-lt"/>
                <a:cs typeface="Arial" charset="0"/>
              </a:rPr>
              <a:t>kbdc</a:t>
            </a:r>
            <a:endParaRPr lang="es-ES" sz="1400" dirty="0">
              <a:solidFill>
                <a:schemeClr val="bg2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1370998" y="4555749"/>
            <a:ext cx="821002" cy="323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4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 49 </a:t>
            </a:r>
            <a:r>
              <a:rPr lang="es-PE" sz="14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kbdc</a:t>
            </a:r>
            <a:endParaRPr lang="es-ES" sz="14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1279627" y="3566575"/>
            <a:ext cx="912373" cy="323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4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 141 </a:t>
            </a:r>
            <a:r>
              <a:rPr lang="es-PE" sz="1400" dirty="0" err="1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kbdc</a:t>
            </a:r>
            <a:endParaRPr lang="es-ES" sz="1400" dirty="0">
              <a:solidFill>
                <a:schemeClr val="accent2">
                  <a:lumMod val="50000"/>
                </a:schemeClr>
              </a:solidFill>
              <a:latin typeface="+mj-lt"/>
              <a:cs typeface="Arial" charset="0"/>
            </a:endParaRPr>
          </a:p>
        </p:txBody>
      </p:sp>
      <p:graphicFrame>
        <p:nvGraphicFramePr>
          <p:cNvPr id="14" name="19 Gráfico"/>
          <p:cNvGraphicFramePr/>
          <p:nvPr>
            <p:extLst>
              <p:ext uri="{D42A27DB-BD31-4B8C-83A1-F6EECF244321}">
                <p14:modId xmlns:p14="http://schemas.microsoft.com/office/powerpoint/2010/main" val="4039168697"/>
              </p:ext>
            </p:extLst>
          </p:nvPr>
        </p:nvGraphicFramePr>
        <p:xfrm>
          <a:off x="6370259" y="2964433"/>
          <a:ext cx="5000739" cy="303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Cerrar llave 14"/>
          <p:cNvSpPr/>
          <p:nvPr/>
        </p:nvSpPr>
        <p:spPr>
          <a:xfrm>
            <a:off x="11256767" y="3299441"/>
            <a:ext cx="45719" cy="830992"/>
          </a:xfrm>
          <a:prstGeom prst="rightBrac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+mj-lt"/>
            </a:endParaRPr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2913793607"/>
              </p:ext>
            </p:extLst>
          </p:nvPr>
        </p:nvGraphicFramePr>
        <p:xfrm>
          <a:off x="524149" y="2188681"/>
          <a:ext cx="4676461" cy="1283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val="2734853012"/>
              </p:ext>
            </p:extLst>
          </p:nvPr>
        </p:nvGraphicFramePr>
        <p:xfrm>
          <a:off x="524149" y="3356123"/>
          <a:ext cx="4676461" cy="129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2060755317"/>
              </p:ext>
            </p:extLst>
          </p:nvPr>
        </p:nvGraphicFramePr>
        <p:xfrm>
          <a:off x="524149" y="4653137"/>
          <a:ext cx="4676461" cy="1233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4008405435"/>
              </p:ext>
            </p:extLst>
          </p:nvPr>
        </p:nvGraphicFramePr>
        <p:xfrm>
          <a:off x="524149" y="5726089"/>
          <a:ext cx="4676461" cy="1233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566444" y="1914908"/>
            <a:ext cx="2715204" cy="32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032" tIns="54016" rIns="108032" bIns="54016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Demanda por producto país (</a:t>
            </a:r>
            <a:r>
              <a:rPr lang="es-ES_tradnl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kbdc</a:t>
            </a:r>
            <a:r>
              <a:rPr lang="es-ES_tradnl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)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116167" y="3605959"/>
            <a:ext cx="819527" cy="29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 6% CARG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116167" y="4909971"/>
            <a:ext cx="819527" cy="29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 6% CARG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5026399" y="6002742"/>
            <a:ext cx="909295" cy="29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-10% CARG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5151433" y="2479028"/>
            <a:ext cx="784261" cy="29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3% CARG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689697" y="6672027"/>
            <a:ext cx="1672465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>
            <a:defPPr>
              <a:defRPr lang="en-US"/>
            </a:defPPr>
            <a:lvl1pPr>
              <a:defRPr sz="825" i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* Datos DGH a Oct 2018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7581299" y="1787908"/>
            <a:ext cx="3387375" cy="32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032" tIns="54016" rIns="108032" bIns="54016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Balanza país: demanda vs producción (</a:t>
            </a:r>
            <a:r>
              <a:rPr lang="es-ES_tradnl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kbdc</a:t>
            </a:r>
            <a:r>
              <a:rPr lang="es-ES_tradnl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charset="0"/>
              </a:rPr>
              <a:t>)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6184422" y="2261955"/>
            <a:ext cx="32368" cy="42806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0667834" y="6592088"/>
            <a:ext cx="1672465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>
            <a:defPPr>
              <a:defRPr lang="en-US"/>
            </a:defPPr>
            <a:lvl1pPr>
              <a:defRPr sz="825" i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* Datos DGH a Oct 2018</a:t>
            </a:r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661048" y="3316421"/>
            <a:ext cx="440345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V="1">
            <a:off x="661048" y="4561021"/>
            <a:ext cx="440345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V="1">
            <a:off x="660653" y="5715780"/>
            <a:ext cx="440345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Diagrama 36"/>
          <p:cNvGraphicFramePr/>
          <p:nvPr>
            <p:extLst>
              <p:ext uri="{D42A27DB-BD31-4B8C-83A1-F6EECF244321}">
                <p14:modId xmlns:p14="http://schemas.microsoft.com/office/powerpoint/2010/main" val="2531194023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183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Graphic spid="14" grpId="0">
        <p:bldAsOne/>
      </p:bldGraphic>
      <p:bldP spid="15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8260" y="-74689"/>
            <a:ext cx="10515600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Retos del sector Hidrocarburos 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985515901"/>
              </p:ext>
            </p:extLst>
          </p:nvPr>
        </p:nvGraphicFramePr>
        <p:xfrm>
          <a:off x="440676" y="1690688"/>
          <a:ext cx="6015208" cy="464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errar llave 3"/>
          <p:cNvSpPr/>
          <p:nvPr/>
        </p:nvSpPr>
        <p:spPr>
          <a:xfrm>
            <a:off x="5772839" y="2214390"/>
            <a:ext cx="275421" cy="3690651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55884" y="2214390"/>
            <a:ext cx="4924539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Aún con el desarrollo de fuentes renovables de energía, en los próximos 30 años habrá dependencia de los hidrocarburos. Retos: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Crecimiento de producción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Eficiencia, tecnología 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Desarrollo: exploración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455884" y="4551499"/>
            <a:ext cx="492453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El reto: combustibles limpios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Tecnología de refinación 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Fuentes de financiamiento</a:t>
            </a:r>
          </a:p>
          <a:p>
            <a:r>
              <a:rPr lang="es-P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Recursos, conocimiento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83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500" y="63500"/>
            <a:ext cx="9392698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¿Qué necesitamos para enfrentar los retos?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321825" y="5812906"/>
            <a:ext cx="5126404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s-PE" dirty="0">
                <a:solidFill>
                  <a:schemeClr val="bg1"/>
                </a:solidFill>
              </a:rPr>
              <a:t>EL RETO: MARCO JURIDICO SOSTENIBLE Y DINAMICO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26168353"/>
              </p:ext>
            </p:extLst>
          </p:nvPr>
        </p:nvGraphicFramePr>
        <p:xfrm>
          <a:off x="2377098" y="2102160"/>
          <a:ext cx="6803644" cy="3299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483416"/>
            <a:ext cx="609600" cy="6096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304" y="4422648"/>
            <a:ext cx="609600" cy="6096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440" y="45140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6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741"/>
            <a:ext cx="10515600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Sostenibilidad e Inversiones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Proceso 2"/>
          <p:cNvSpPr/>
          <p:nvPr/>
        </p:nvSpPr>
        <p:spPr>
          <a:xfrm>
            <a:off x="467832" y="2242705"/>
            <a:ext cx="6283842" cy="414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Ley Orgánica de Hidrocarburos</a:t>
            </a:r>
            <a:endParaRPr lang="en-US" dirty="0"/>
          </a:p>
        </p:txBody>
      </p:sp>
      <p:sp>
        <p:nvSpPr>
          <p:cNvPr id="9" name="Proceso 8"/>
          <p:cNvSpPr/>
          <p:nvPr/>
        </p:nvSpPr>
        <p:spPr>
          <a:xfrm>
            <a:off x="467832" y="2862025"/>
            <a:ext cx="6283842" cy="414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Mayor presencia institucional del Estado </a:t>
            </a:r>
            <a:endParaRPr lang="en-US" dirty="0"/>
          </a:p>
        </p:txBody>
      </p:sp>
      <p:sp>
        <p:nvSpPr>
          <p:cNvPr id="10" name="Proceso 9"/>
          <p:cNvSpPr/>
          <p:nvPr/>
        </p:nvSpPr>
        <p:spPr>
          <a:xfrm>
            <a:off x="467832" y="3481345"/>
            <a:ext cx="6283842" cy="414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Actualizar la Metodología de precios en el mercado local</a:t>
            </a:r>
            <a:endParaRPr lang="en-US" dirty="0"/>
          </a:p>
        </p:txBody>
      </p:sp>
      <p:sp>
        <p:nvSpPr>
          <p:cNvPr id="11" name="Proceso 10"/>
          <p:cNvSpPr/>
          <p:nvPr/>
        </p:nvSpPr>
        <p:spPr>
          <a:xfrm>
            <a:off x="467832" y="4719986"/>
            <a:ext cx="6283842" cy="414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Cronograma para combustibles limpios</a:t>
            </a:r>
            <a:endParaRPr lang="en-US" dirty="0"/>
          </a:p>
        </p:txBody>
      </p:sp>
      <p:sp>
        <p:nvSpPr>
          <p:cNvPr id="12" name="Proceso 11"/>
          <p:cNvSpPr/>
          <p:nvPr/>
        </p:nvSpPr>
        <p:spPr>
          <a:xfrm>
            <a:off x="467832" y="4100665"/>
            <a:ext cx="6283842" cy="4146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Adecuación del Fondo de Estabilización de Precios</a:t>
            </a:r>
            <a:endParaRPr lang="en-US" dirty="0"/>
          </a:p>
        </p:txBody>
      </p:sp>
      <p:grpSp>
        <p:nvGrpSpPr>
          <p:cNvPr id="6" name="Grupo 5"/>
          <p:cNvGrpSpPr/>
          <p:nvPr/>
        </p:nvGrpSpPr>
        <p:grpSpPr>
          <a:xfrm>
            <a:off x="6977368" y="1211758"/>
            <a:ext cx="4870840" cy="2585323"/>
            <a:chOff x="7143951" y="1722493"/>
            <a:chExt cx="4870840" cy="2585323"/>
          </a:xfrm>
        </p:grpSpPr>
        <p:sp>
          <p:nvSpPr>
            <p:cNvPr id="4" name="Abrir llave 3"/>
            <p:cNvSpPr/>
            <p:nvPr/>
          </p:nvSpPr>
          <p:spPr>
            <a:xfrm>
              <a:off x="7143951" y="1834952"/>
              <a:ext cx="288207" cy="2360405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7432158" y="1722493"/>
              <a:ext cx="4582633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Promover las inversiones a largo plazo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Garantizar la estabilidad jurídica, tributaria y de regalías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Explotar los beneficios del trabajo en conjunto con la actividad privada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Promover el desarrollo e implementación de tecnología de punta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Garantizar la protección al Medio Ambiente e impulsar la actividad responsable 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977368" y="2450040"/>
            <a:ext cx="4870841" cy="1477328"/>
            <a:chOff x="7143950" y="1847443"/>
            <a:chExt cx="4870841" cy="1477328"/>
          </a:xfrm>
        </p:grpSpPr>
        <p:sp>
          <p:nvSpPr>
            <p:cNvPr id="14" name="Abrir llave 13"/>
            <p:cNvSpPr/>
            <p:nvPr/>
          </p:nvSpPr>
          <p:spPr>
            <a:xfrm>
              <a:off x="7143950" y="1894074"/>
              <a:ext cx="288208" cy="1272193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7432158" y="1847443"/>
              <a:ext cx="458263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Prevenir conflictos sociales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Garantizar la seguridad de las personas y operatividad de los activos.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Un sistema jurídico que garantice la aplicación de normas y leyes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6949026" y="2688661"/>
            <a:ext cx="4856669" cy="2031325"/>
            <a:chOff x="7158122" y="1722493"/>
            <a:chExt cx="4856669" cy="2031325"/>
          </a:xfrm>
        </p:grpSpPr>
        <p:sp>
          <p:nvSpPr>
            <p:cNvPr id="17" name="Abrir llave 16"/>
            <p:cNvSpPr/>
            <p:nvPr/>
          </p:nvSpPr>
          <p:spPr>
            <a:xfrm>
              <a:off x="7158122" y="1722493"/>
              <a:ext cx="302378" cy="2005552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7432158" y="1722493"/>
              <a:ext cx="4582633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Metodología desactualizada data del año 2003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Es necesario la actualización del cálculo de los precios de referencia de </a:t>
              </a:r>
              <a:r>
                <a:rPr lang="es-PE" dirty="0" err="1">
                  <a:solidFill>
                    <a:schemeClr val="bg2">
                      <a:lumMod val="50000"/>
                    </a:schemeClr>
                  </a:solidFill>
                </a:rPr>
                <a:t>Osinergmin</a:t>
              </a: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 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La norma debe estar en sintonía con la permanente evolución del mercado dando sostenibilidad al sector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6977368" y="2875567"/>
            <a:ext cx="4870840" cy="2750142"/>
            <a:chOff x="7143951" y="1722493"/>
            <a:chExt cx="4870840" cy="2750142"/>
          </a:xfrm>
        </p:grpSpPr>
        <p:sp>
          <p:nvSpPr>
            <p:cNvPr id="20" name="Abrir llave 19"/>
            <p:cNvSpPr/>
            <p:nvPr/>
          </p:nvSpPr>
          <p:spPr>
            <a:xfrm>
              <a:off x="7143951" y="1834952"/>
              <a:ext cx="288207" cy="2637683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7432158" y="1722493"/>
              <a:ext cx="4582633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El Estado debe saldar oportunamente las deudas que tiene con los operadores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El Fondo no debe convertirse en un subsidio irracional 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El movimiento de bandas debe ser más frecuente y sin limitaciones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Necesaria equidad en el plazo de pago de las obligaciones generadas (Operadores y Estado) 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6977368" y="3502900"/>
            <a:ext cx="4870840" cy="2862322"/>
            <a:chOff x="7143951" y="1722493"/>
            <a:chExt cx="4870840" cy="2862322"/>
          </a:xfrm>
        </p:grpSpPr>
        <p:sp>
          <p:nvSpPr>
            <p:cNvPr id="24" name="Abrir llave 23"/>
            <p:cNvSpPr/>
            <p:nvPr/>
          </p:nvSpPr>
          <p:spPr>
            <a:xfrm>
              <a:off x="7143951" y="1834952"/>
              <a:ext cx="259861" cy="2593153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7432158" y="1722493"/>
              <a:ext cx="4582633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Necesario establecimiento de cronograma para la obligatoriedad de especificaciones de emisiones que permita adecuada planificación de inversiones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La calidad de los combustibles debe ser obligatoria en todo el país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Los compromisos del cronograma deben ser improrrogables</a:t>
              </a:r>
            </a:p>
            <a:p>
              <a:pPr marL="285750" indent="-285750">
                <a:buFontTx/>
                <a:buChar char="-"/>
              </a:pPr>
              <a:r>
                <a:rPr lang="es-PE" dirty="0">
                  <a:solidFill>
                    <a:schemeClr val="bg2">
                      <a:lumMod val="50000"/>
                    </a:schemeClr>
                  </a:solidFill>
                </a:rPr>
                <a:t>Deben establecerse instrumentos para hacer rentables las inversiones ambientales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58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317" y="5350593"/>
            <a:ext cx="10515600" cy="1325563"/>
          </a:xfrm>
        </p:spPr>
        <p:txBody>
          <a:bodyPr>
            <a:normAutofit/>
          </a:bodyPr>
          <a:lstStyle/>
          <a:p>
            <a:r>
              <a:rPr lang="es-PE" sz="2800" dirty="0"/>
              <a:t>Gracias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170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9236" y="124548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dirty="0"/>
              <a:t>Índice</a:t>
            </a:r>
          </a:p>
          <a:p>
            <a:pPr marL="0" indent="0">
              <a:buNone/>
            </a:pPr>
            <a:endParaRPr lang="es-PE" dirty="0"/>
          </a:p>
          <a:p>
            <a:pPr marL="1428750" lvl="2" indent="-514350">
              <a:buAutoNum type="arabicPeriod"/>
            </a:pPr>
            <a:r>
              <a:rPr lang="es-PE" sz="2400" dirty="0"/>
              <a:t>Transformaciones que enfrenta el sector hidrocarburos</a:t>
            </a:r>
          </a:p>
          <a:p>
            <a:pPr marL="1828800" lvl="4" indent="0">
              <a:buNone/>
            </a:pPr>
            <a:r>
              <a:rPr lang="es-PE" sz="2000" dirty="0"/>
              <a:t>1.1 Matriz energética mundial</a:t>
            </a:r>
          </a:p>
          <a:p>
            <a:pPr marL="1828800" lvl="4" indent="0">
              <a:buNone/>
            </a:pPr>
            <a:r>
              <a:rPr lang="es-PE" sz="2000" dirty="0"/>
              <a:t>1.2 Responsabilidad Ambiental y Social</a:t>
            </a:r>
          </a:p>
          <a:p>
            <a:pPr marL="1828800" lvl="4" indent="0">
              <a:buNone/>
            </a:pPr>
            <a:r>
              <a:rPr lang="es-PE" sz="2000" dirty="0"/>
              <a:t>1.3 Demanda y crecimiento en Perú </a:t>
            </a:r>
          </a:p>
          <a:p>
            <a:pPr marL="1428750" lvl="2" indent="-514350">
              <a:buAutoNum type="arabicPeriod"/>
            </a:pPr>
            <a:r>
              <a:rPr lang="es-PE" sz="2400" dirty="0"/>
              <a:t>Retos impostergables del sector</a:t>
            </a:r>
          </a:p>
          <a:p>
            <a:pPr marL="514350" indent="-514350">
              <a:buAutoNum type="arabicPeriod"/>
            </a:pPr>
            <a:endParaRPr lang="es-PE" dirty="0"/>
          </a:p>
          <a:p>
            <a:pPr marL="514350" indent="-514350">
              <a:buAutoNum type="arabicPeriod"/>
            </a:pPr>
            <a:endParaRPr lang="es-PE" dirty="0"/>
          </a:p>
          <a:p>
            <a:pPr marL="514350" indent="-514350">
              <a:buAutoNum type="arabicPeriod"/>
            </a:pPr>
            <a:endParaRPr lang="es-P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9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172" y="-160376"/>
            <a:ext cx="10515600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Transformaciones en el entorno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054189510"/>
              </p:ext>
            </p:extLst>
          </p:nvPr>
        </p:nvGraphicFramePr>
        <p:xfrm>
          <a:off x="440676" y="1690688"/>
          <a:ext cx="11490592" cy="464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97308417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8738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0 Gráfic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978840"/>
              </p:ext>
            </p:extLst>
          </p:nvPr>
        </p:nvGraphicFramePr>
        <p:xfrm>
          <a:off x="1055440" y="2324094"/>
          <a:ext cx="4000152" cy="294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11 Gráfic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402227"/>
              </p:ext>
            </p:extLst>
          </p:nvPr>
        </p:nvGraphicFramePr>
        <p:xfrm>
          <a:off x="3928158" y="2324095"/>
          <a:ext cx="3970961" cy="3120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14 Gráfic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175001"/>
              </p:ext>
            </p:extLst>
          </p:nvPr>
        </p:nvGraphicFramePr>
        <p:xfrm>
          <a:off x="7282890" y="2211634"/>
          <a:ext cx="4047774" cy="310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15 CuadroTexto"/>
          <p:cNvSpPr txBox="1"/>
          <p:nvPr/>
        </p:nvSpPr>
        <p:spPr>
          <a:xfrm>
            <a:off x="2667827" y="2083073"/>
            <a:ext cx="663050" cy="289847"/>
          </a:xfrm>
          <a:prstGeom prst="rect">
            <a:avLst/>
          </a:prstGeom>
          <a:noFill/>
        </p:spPr>
        <p:txBody>
          <a:bodyPr wrap="none" lIns="58444" tIns="29222" rIns="58444" bIns="29222" rtlCol="0">
            <a:spAutoFit/>
          </a:bodyPr>
          <a:lstStyle/>
          <a:p>
            <a:r>
              <a:rPr lang="en-US" sz="15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</a:p>
        </p:txBody>
      </p:sp>
      <p:sp>
        <p:nvSpPr>
          <p:cNvPr id="8" name="17 CuadroTexto"/>
          <p:cNvSpPr txBox="1"/>
          <p:nvPr/>
        </p:nvSpPr>
        <p:spPr>
          <a:xfrm>
            <a:off x="5885487" y="2083073"/>
            <a:ext cx="663050" cy="289847"/>
          </a:xfrm>
          <a:prstGeom prst="rect">
            <a:avLst/>
          </a:prstGeom>
          <a:noFill/>
        </p:spPr>
        <p:txBody>
          <a:bodyPr wrap="none" lIns="58444" tIns="29222" rIns="58444" bIns="29222" rtlCol="0">
            <a:spAutoFit/>
          </a:bodyPr>
          <a:lstStyle/>
          <a:p>
            <a:r>
              <a:rPr lang="en-US" sz="15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2030</a:t>
            </a:r>
          </a:p>
        </p:txBody>
      </p:sp>
      <p:sp>
        <p:nvSpPr>
          <p:cNvPr id="9" name="18 CuadroTexto"/>
          <p:cNvSpPr txBox="1"/>
          <p:nvPr/>
        </p:nvSpPr>
        <p:spPr>
          <a:xfrm>
            <a:off x="9059126" y="2083073"/>
            <a:ext cx="663050" cy="289847"/>
          </a:xfrm>
          <a:prstGeom prst="rect">
            <a:avLst/>
          </a:prstGeom>
          <a:noFill/>
        </p:spPr>
        <p:txBody>
          <a:bodyPr wrap="none" lIns="58444" tIns="29222" rIns="58444" bIns="29222" rtlCol="0">
            <a:spAutoFit/>
          </a:bodyPr>
          <a:lstStyle/>
          <a:p>
            <a:r>
              <a:rPr lang="en-US" sz="15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2050</a:t>
            </a:r>
          </a:p>
        </p:txBody>
      </p:sp>
      <p:sp>
        <p:nvSpPr>
          <p:cNvPr id="10" name="12 CuadroTexto"/>
          <p:cNvSpPr txBox="1"/>
          <p:nvPr/>
        </p:nvSpPr>
        <p:spPr>
          <a:xfrm>
            <a:off x="1524002" y="5793270"/>
            <a:ext cx="5321849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Fuente: EIA, 2018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923228" y="0"/>
            <a:ext cx="8686800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Matriz energética mundial</a:t>
            </a:r>
            <a:br>
              <a:rPr lang="es-PE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El crudo seguirá siendo la fuente más importante de energía 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1196092681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6621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43714" y="88633"/>
            <a:ext cx="8845166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Matriz energética: Autos eléctricos</a:t>
            </a:r>
            <a:br>
              <a:rPr lang="es-PE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Se incrementa la venta de autos eléctricos/híbridos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1632496886"/>
              </p:ext>
            </p:extLst>
          </p:nvPr>
        </p:nvGraphicFramePr>
        <p:xfrm>
          <a:off x="1024842" y="2145852"/>
          <a:ext cx="5635740" cy="316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2 CuadroTexto"/>
          <p:cNvSpPr txBox="1"/>
          <p:nvPr/>
        </p:nvSpPr>
        <p:spPr>
          <a:xfrm>
            <a:off x="3667279" y="5694118"/>
            <a:ext cx="5321849" cy="197514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Fuente: JP Morgan, </a:t>
            </a:r>
            <a:r>
              <a:rPr lang="en-US" sz="900" dirty="0">
                <a:latin typeface="+mj-lt"/>
              </a:rPr>
              <a:t>Driving into 2025: The Future of  Electric Vehicles. Oct 2018</a:t>
            </a:r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8358483" y="2145852"/>
            <a:ext cx="2911448" cy="506776"/>
            <a:chOff x="9361272" y="3977089"/>
            <a:chExt cx="2216232" cy="506776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1272" y="3977089"/>
              <a:ext cx="759509" cy="506776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10120781" y="3999644"/>
              <a:ext cx="14567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2.5 </a:t>
              </a:r>
              <a:r>
                <a:rPr lang="es-PE" sz="1200" dirty="0" err="1"/>
                <a:t>Mill</a:t>
              </a:r>
              <a:r>
                <a:rPr lang="es-PE" sz="1200" dirty="0"/>
                <a:t> EV </a:t>
              </a:r>
            </a:p>
            <a:p>
              <a:pPr algn="ctr"/>
              <a:r>
                <a:rPr lang="es-PE" sz="1200" dirty="0"/>
                <a:t>producidos (2020)</a:t>
              </a:r>
              <a:endParaRPr lang="en-US" sz="1200" dirty="0"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23" y="3630544"/>
            <a:ext cx="428180" cy="46313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23" y="3198240"/>
            <a:ext cx="428180" cy="46313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24" y="2735107"/>
            <a:ext cx="428180" cy="46313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23" y="4110523"/>
            <a:ext cx="428180" cy="46313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1905" y="2657523"/>
            <a:ext cx="541016" cy="485527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1905" y="3125575"/>
            <a:ext cx="541016" cy="485527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1905" y="3595958"/>
            <a:ext cx="541016" cy="485527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1905" y="4092314"/>
            <a:ext cx="541016" cy="485527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8347275" y="5022428"/>
            <a:ext cx="2933865" cy="767338"/>
            <a:chOff x="1204500" y="2583004"/>
            <a:chExt cx="2233296" cy="767338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7">
              <a:grayscl/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96000"/>
                      </a14:imgEffect>
                      <a14:imgEffect>
                        <a14:colorTemperature colorTemp="8122"/>
                      </a14:imgEffect>
                      <a14:imgEffect>
                        <a14:saturation sat="0"/>
                      </a14:imgEffect>
                      <a14:imgEffect>
                        <a14:brightnessContrast contrast="25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04500" y="2583004"/>
              <a:ext cx="759509" cy="767338"/>
            </a:xfrm>
            <a:prstGeom prst="rect">
              <a:avLst/>
            </a:prstGeom>
          </p:spPr>
        </p:pic>
        <p:sp>
          <p:nvSpPr>
            <p:cNvPr id="20" name="CuadroTexto 19"/>
            <p:cNvSpPr txBox="1"/>
            <p:nvPr/>
          </p:nvSpPr>
          <p:spPr>
            <a:xfrm>
              <a:off x="1981073" y="2749461"/>
              <a:ext cx="14567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15%-20%/año más barato</a:t>
              </a:r>
            </a:p>
            <a:p>
              <a:pPr algn="ctr"/>
              <a:r>
                <a:rPr lang="es-PE" sz="1200" dirty="0"/>
                <a:t>2020 Costo EV = ICE (China)</a:t>
              </a:r>
              <a:endParaRPr lang="en-US" sz="1200" dirty="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8407879" y="4373193"/>
            <a:ext cx="2812657" cy="646331"/>
            <a:chOff x="936992" y="2011187"/>
            <a:chExt cx="2812657" cy="646331"/>
          </a:xfrm>
        </p:grpSpPr>
        <p:pic>
          <p:nvPicPr>
            <p:cNvPr id="26" name="Imagen 25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36992" y="2011187"/>
              <a:ext cx="783397" cy="565338"/>
            </a:xfrm>
            <a:prstGeom prst="rect">
              <a:avLst/>
            </a:prstGeom>
          </p:spPr>
        </p:pic>
        <p:sp>
          <p:nvSpPr>
            <p:cNvPr id="27" name="CuadroTexto 26"/>
            <p:cNvSpPr txBox="1"/>
            <p:nvPr/>
          </p:nvSpPr>
          <p:spPr>
            <a:xfrm>
              <a:off x="1835962" y="2011187"/>
              <a:ext cx="1913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2020 &gt;12,000 EES con carga EV + 4.5 Millones de otros </a:t>
              </a:r>
              <a:r>
                <a:rPr lang="es-PE" sz="1200" dirty="0" err="1"/>
                <a:t>ptos</a:t>
              </a:r>
              <a:endParaRPr lang="es-PE" sz="12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8432116" y="3563708"/>
            <a:ext cx="2740571" cy="656083"/>
            <a:chOff x="622168" y="2822308"/>
            <a:chExt cx="2740571" cy="656083"/>
          </a:xfrm>
        </p:grpSpPr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10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22168" y="2822308"/>
              <a:ext cx="724743" cy="656083"/>
            </a:xfrm>
            <a:prstGeom prst="rect">
              <a:avLst/>
            </a:prstGeom>
          </p:spPr>
        </p:pic>
        <p:sp>
          <p:nvSpPr>
            <p:cNvPr id="28" name="CuadroTexto 27"/>
            <p:cNvSpPr txBox="1"/>
            <p:nvPr/>
          </p:nvSpPr>
          <p:spPr>
            <a:xfrm>
              <a:off x="1449052" y="2986079"/>
              <a:ext cx="19136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2018 Nuevos Subsidios</a:t>
              </a: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8460641" y="2859891"/>
            <a:ext cx="2707133" cy="631380"/>
            <a:chOff x="725227" y="2198654"/>
            <a:chExt cx="2707133" cy="631380"/>
          </a:xfrm>
        </p:grpSpPr>
        <p:pic>
          <p:nvPicPr>
            <p:cNvPr id="30" name="Imagen 29"/>
            <p:cNvPicPr>
              <a:picLocks noChangeAspect="1"/>
            </p:cNvPicPr>
            <p:nvPr/>
          </p:nvPicPr>
          <p:blipFill>
            <a:blip r:embed="rId11">
              <a:grayscl/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harpenSoften amount="100000"/>
                      </a14:imgEffect>
                      <a14:imgEffect>
                        <a14:colorTemperature colorTemp="5300"/>
                      </a14:imgEffect>
                      <a14:imgEffect>
                        <a14:saturation sat="66000"/>
                      </a14:imgEffect>
                      <a14:imgEffect>
                        <a14:brightnessContrast contrast="-9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25227" y="2198654"/>
              <a:ext cx="621684" cy="631380"/>
            </a:xfrm>
            <a:prstGeom prst="rect">
              <a:avLst/>
            </a:prstGeom>
          </p:spPr>
        </p:pic>
        <p:sp>
          <p:nvSpPr>
            <p:cNvPr id="31" name="CuadroTexto 30"/>
            <p:cNvSpPr txBox="1"/>
            <p:nvPr/>
          </p:nvSpPr>
          <p:spPr>
            <a:xfrm>
              <a:off x="1518673" y="2316655"/>
              <a:ext cx="19136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dirty="0"/>
                <a:t>Meta: 30% de transporte publico EV</a:t>
              </a:r>
            </a:p>
          </p:txBody>
        </p:sp>
      </p:grpSp>
      <p:graphicFrame>
        <p:nvGraphicFramePr>
          <p:cNvPr id="33" name="Diagrama 32"/>
          <p:cNvGraphicFramePr/>
          <p:nvPr>
            <p:extLst>
              <p:ext uri="{D42A27DB-BD31-4B8C-83A1-F6EECF244321}">
                <p14:modId xmlns:p14="http://schemas.microsoft.com/office/powerpoint/2010/main" val="736773449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00092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4656" y="120612"/>
            <a:ext cx="8372844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Matriz energética: Autos eléctricos</a:t>
            </a:r>
            <a:br>
              <a:rPr lang="es-PE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La participación de EV seguirá siendo pequeña</a:t>
            </a:r>
            <a:br>
              <a:rPr lang="es-PE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Los hidrocarburos seguirán siendo la fuente más importante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896937137"/>
              </p:ext>
            </p:extLst>
          </p:nvPr>
        </p:nvGraphicFramePr>
        <p:xfrm>
          <a:off x="606056" y="3024139"/>
          <a:ext cx="5184818" cy="243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12 CuadroTexto"/>
          <p:cNvSpPr txBox="1"/>
          <p:nvPr/>
        </p:nvSpPr>
        <p:spPr>
          <a:xfrm>
            <a:off x="1530835" y="5975002"/>
            <a:ext cx="5321849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Fuente: EIA Forecast. 2018</a:t>
            </a:r>
          </a:p>
        </p:txBody>
      </p:sp>
      <p:sp>
        <p:nvSpPr>
          <p:cNvPr id="23" name="Entrada manual 22"/>
          <p:cNvSpPr/>
          <p:nvPr/>
        </p:nvSpPr>
        <p:spPr>
          <a:xfrm>
            <a:off x="5706312" y="4085066"/>
            <a:ext cx="853862" cy="822743"/>
          </a:xfrm>
          <a:prstGeom prst="flowChartManualInp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uadroTexto 34"/>
          <p:cNvSpPr txBox="1"/>
          <p:nvPr/>
        </p:nvSpPr>
        <p:spPr>
          <a:xfrm>
            <a:off x="5602952" y="2697159"/>
            <a:ext cx="1031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≈ 2 bill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unidades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Entrada manual 35"/>
          <p:cNvSpPr/>
          <p:nvPr/>
        </p:nvSpPr>
        <p:spPr>
          <a:xfrm rot="10800000">
            <a:off x="5706312" y="3317751"/>
            <a:ext cx="853862" cy="852054"/>
          </a:xfrm>
          <a:prstGeom prst="flowChartManualInp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uadroTexto 36"/>
          <p:cNvSpPr txBox="1"/>
          <p:nvPr/>
        </p:nvSpPr>
        <p:spPr>
          <a:xfrm>
            <a:off x="606056" y="2336875"/>
            <a:ext cx="3497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u="sng" dirty="0">
                <a:solidFill>
                  <a:schemeClr val="bg2">
                    <a:lumMod val="25000"/>
                  </a:schemeClr>
                </a:solidFill>
              </a:rPr>
              <a:t>Participación de autos eléctricos en el futuro</a:t>
            </a:r>
          </a:p>
        </p:txBody>
      </p:sp>
      <p:cxnSp>
        <p:nvCxnSpPr>
          <p:cNvPr id="39" name="Conector recto 38"/>
          <p:cNvCxnSpPr/>
          <p:nvPr/>
        </p:nvCxnSpPr>
        <p:spPr>
          <a:xfrm>
            <a:off x="7038753" y="1957388"/>
            <a:ext cx="31898" cy="4550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7675296" y="1804245"/>
            <a:ext cx="399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u="sng" dirty="0">
                <a:solidFill>
                  <a:schemeClr val="bg2">
                    <a:lumMod val="25000"/>
                  </a:schemeClr>
                </a:solidFill>
              </a:rPr>
              <a:t>Otros mercados de combustibles, seguirán creciendo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5633160" y="4937120"/>
            <a:ext cx="928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Total de autos &gt;2030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694889864"/>
              </p:ext>
            </p:extLst>
          </p:nvPr>
        </p:nvGraphicFramePr>
        <p:xfrm>
          <a:off x="7374629" y="2540807"/>
          <a:ext cx="3396152" cy="175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10705214" y="3038202"/>
            <a:ext cx="1402956" cy="662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2-3% CAGR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Mayor eficiencia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Largo plazo: </a:t>
            </a:r>
            <a:r>
              <a:rPr lang="es-PE" sz="12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bios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graphicFrame>
        <p:nvGraphicFramePr>
          <p:cNvPr id="50" name="Gráfico 49"/>
          <p:cNvGraphicFramePr/>
          <p:nvPr>
            <p:extLst>
              <p:ext uri="{D42A27DB-BD31-4B8C-83A1-F6EECF244321}">
                <p14:modId xmlns:p14="http://schemas.microsoft.com/office/powerpoint/2010/main" val="1659341121"/>
              </p:ext>
            </p:extLst>
          </p:nvPr>
        </p:nvGraphicFramePr>
        <p:xfrm>
          <a:off x="7419223" y="4662505"/>
          <a:ext cx="3396152" cy="175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10705214" y="5405657"/>
            <a:ext cx="1175393" cy="662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7287" tIns="53643" rIns="107287" bIns="53643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≈ </a:t>
            </a: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2% CAGR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IMO2020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Gas </a:t>
            </a:r>
            <a:r>
              <a:rPr lang="es-PE" sz="12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Oil</a:t>
            </a:r>
            <a:r>
              <a:rPr lang="es-PE" sz="1200" dirty="0">
                <a:solidFill>
                  <a:schemeClr val="tx2">
                    <a:lumMod val="75000"/>
                  </a:schemeClr>
                </a:solidFill>
                <a:latin typeface="+mj-lt"/>
                <a:cs typeface="Arial" charset="0"/>
              </a:rPr>
              <a:t> + IFO</a:t>
            </a:r>
            <a:endParaRPr lang="es-ES" sz="1200" dirty="0">
              <a:solidFill>
                <a:schemeClr val="tx2">
                  <a:lumMod val="75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53" name="12 CuadroTexto"/>
          <p:cNvSpPr txBox="1"/>
          <p:nvPr/>
        </p:nvSpPr>
        <p:spPr>
          <a:xfrm>
            <a:off x="7438879" y="4225298"/>
            <a:ext cx="1598796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Fuente: EIA y OPEAC</a:t>
            </a:r>
          </a:p>
        </p:txBody>
      </p:sp>
      <p:sp>
        <p:nvSpPr>
          <p:cNvPr id="55" name="12 CuadroTexto"/>
          <p:cNvSpPr txBox="1"/>
          <p:nvPr/>
        </p:nvSpPr>
        <p:spPr>
          <a:xfrm>
            <a:off x="7438879" y="6598230"/>
            <a:ext cx="1598796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Fuente: IHS </a:t>
            </a:r>
            <a:r>
              <a:rPr lang="en-US" sz="825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Markit</a:t>
            </a:r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, Mayo 2018</a:t>
            </a:r>
          </a:p>
        </p:txBody>
      </p:sp>
      <p:graphicFrame>
        <p:nvGraphicFramePr>
          <p:cNvPr id="56" name="Diagrama 55"/>
          <p:cNvGraphicFramePr/>
          <p:nvPr>
            <p:extLst>
              <p:ext uri="{D42A27DB-BD31-4B8C-83A1-F6EECF244321}">
                <p14:modId xmlns:p14="http://schemas.microsoft.com/office/powerpoint/2010/main" val="1903098114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77974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5" grpId="0"/>
      <p:bldP spid="36" grpId="0" animBg="1"/>
      <p:bldP spid="40" grpId="0"/>
      <p:bldP spid="42" grpId="0"/>
      <p:bldGraphic spid="7" grpId="0">
        <p:bldAsOne/>
      </p:bldGraphic>
      <p:bldP spid="49" grpId="0"/>
      <p:bldGraphic spid="50" grpId="0">
        <p:bldAsOne/>
      </p:bldGraphic>
      <p:bldP spid="51" grpId="0"/>
      <p:bldP spid="53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292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78766"/>
              </p:ext>
            </p:extLst>
          </p:nvPr>
        </p:nvGraphicFramePr>
        <p:xfrm>
          <a:off x="1031359" y="1654486"/>
          <a:ext cx="4536558" cy="2881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303">
            <a:extLst>
              <a:ext uri="{FF2B5EF4-FFF2-40B4-BE49-F238E27FC236}">
                <a16:creationId xmlns:a16="http://schemas.microsoft.com/office/drawing/2014/main" id="{00000000-0008-0000-0300-00003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404260"/>
              </p:ext>
            </p:extLst>
          </p:nvPr>
        </p:nvGraphicFramePr>
        <p:xfrm>
          <a:off x="6645349" y="1792708"/>
          <a:ext cx="4561367" cy="2980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ángulo 8"/>
          <p:cNvSpPr/>
          <p:nvPr/>
        </p:nvSpPr>
        <p:spPr>
          <a:xfrm>
            <a:off x="1258234" y="5193808"/>
            <a:ext cx="100515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1400" b="1" dirty="0"/>
              <a:t>El consumo de productos refinados sigue crecimiento</a:t>
            </a:r>
          </a:p>
          <a:p>
            <a:endParaRPr lang="en-US" sz="1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PE" sz="1400" dirty="0"/>
              <a:t>De hoy al 2020 el consumo de productos refinados crece en 1.3 millones </a:t>
            </a:r>
            <a:r>
              <a:rPr lang="es-PE" sz="1400" dirty="0" err="1"/>
              <a:t>bdc</a:t>
            </a:r>
            <a:r>
              <a:rPr lang="es-PE" sz="1400" dirty="0"/>
              <a:t> (1.3%)  interanual hasta el 2020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PE" sz="1400" dirty="0"/>
              <a:t>Del año 2020 al 2030 el crecimiento del consumo de estos productos crece 0.6 millones </a:t>
            </a:r>
            <a:r>
              <a:rPr lang="es-PE" sz="1400" dirty="0" err="1"/>
              <a:t>bdc</a:t>
            </a:r>
            <a:r>
              <a:rPr lang="es-PE" sz="1400" dirty="0"/>
              <a:t> interanual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PE" sz="1400" dirty="0"/>
              <a:t>Del 2030 al 2040 se mantendría estable con un mínimo crecimiento de 0.02 millones </a:t>
            </a:r>
            <a:r>
              <a:rPr lang="es-PE" sz="1400" dirty="0" err="1"/>
              <a:t>bdc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</a:t>
            </a:r>
          </a:p>
        </p:txBody>
      </p:sp>
      <p:sp>
        <p:nvSpPr>
          <p:cNvPr id="10" name="12 CuadroTexto"/>
          <p:cNvSpPr txBox="1"/>
          <p:nvPr/>
        </p:nvSpPr>
        <p:spPr>
          <a:xfrm>
            <a:off x="10299037" y="6374060"/>
            <a:ext cx="1598796" cy="185973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Fuente: IHS </a:t>
            </a:r>
            <a:r>
              <a:rPr lang="en-US" sz="825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Markit</a:t>
            </a:r>
            <a:r>
              <a:rPr lang="en-US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, Mayo 2018</a:t>
            </a: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794134" y="4868"/>
            <a:ext cx="10515600" cy="1325563"/>
          </a:xfrm>
        </p:spPr>
        <p:txBody>
          <a:bodyPr>
            <a:normAutofit/>
          </a:bodyPr>
          <a:lstStyle/>
          <a:p>
            <a:r>
              <a:rPr lang="es-PE" sz="4000" dirty="0"/>
              <a:t>Matriz energética global</a:t>
            </a:r>
            <a:br>
              <a:rPr lang="es-PE" sz="4000" dirty="0"/>
            </a:br>
            <a:r>
              <a:rPr lang="es-PE" sz="2400" dirty="0"/>
              <a:t>Al 2040 continuará el crecimiento de consumo de combustibles </a:t>
            </a:r>
            <a:endParaRPr lang="en-US" sz="2400" dirty="0"/>
          </a:p>
        </p:txBody>
      </p:sp>
      <p:sp>
        <p:nvSpPr>
          <p:cNvPr id="14" name="15 CuadroTexto"/>
          <p:cNvSpPr txBox="1"/>
          <p:nvPr/>
        </p:nvSpPr>
        <p:spPr>
          <a:xfrm>
            <a:off x="1979071" y="4579906"/>
            <a:ext cx="663050" cy="289847"/>
          </a:xfrm>
          <a:prstGeom prst="rect">
            <a:avLst/>
          </a:prstGeom>
          <a:noFill/>
        </p:spPr>
        <p:txBody>
          <a:bodyPr wrap="none" lIns="58444" tIns="29222" rIns="58444" bIns="29222" rtlCol="0">
            <a:spAutoFit/>
          </a:bodyPr>
          <a:lstStyle/>
          <a:p>
            <a:r>
              <a:rPr lang="en-US" sz="1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</a:p>
        </p:txBody>
      </p:sp>
      <p:sp>
        <p:nvSpPr>
          <p:cNvPr id="15" name="17 CuadroTexto"/>
          <p:cNvSpPr txBox="1"/>
          <p:nvPr/>
        </p:nvSpPr>
        <p:spPr>
          <a:xfrm>
            <a:off x="8032192" y="4579906"/>
            <a:ext cx="663050" cy="289847"/>
          </a:xfrm>
          <a:prstGeom prst="rect">
            <a:avLst/>
          </a:prstGeom>
          <a:noFill/>
        </p:spPr>
        <p:txBody>
          <a:bodyPr wrap="none" lIns="58444" tIns="29222" rIns="58444" bIns="29222" rtlCol="0">
            <a:spAutoFit/>
          </a:bodyPr>
          <a:lstStyle/>
          <a:p>
            <a:r>
              <a:rPr lang="en-US" sz="1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2040</a:t>
            </a:r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3768313037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5056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815163" y="175152"/>
            <a:ext cx="8890528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Emisiones Gas Efecto Invernadero Perú</a:t>
            </a:r>
            <a:br>
              <a:rPr lang="es-PE" sz="3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El país reporta las fuentes de emisiones</a:t>
            </a:r>
            <a:br>
              <a:rPr lang="es-PE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La generación de energía es la 2da fuente más importante 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995115798"/>
              </p:ext>
            </p:extLst>
          </p:nvPr>
        </p:nvGraphicFramePr>
        <p:xfrm>
          <a:off x="367887" y="2103389"/>
          <a:ext cx="9337804" cy="3599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4" name="Conector recto de flecha 13"/>
          <p:cNvCxnSpPr/>
          <p:nvPr/>
        </p:nvCxnSpPr>
        <p:spPr>
          <a:xfrm flipV="1">
            <a:off x="6445851" y="3652830"/>
            <a:ext cx="3114725" cy="2754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 flipH="1">
            <a:off x="9571209" y="3523218"/>
            <a:ext cx="1385067" cy="282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40% es transporte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661885" y="3539402"/>
            <a:ext cx="1783966" cy="30777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2 CuadroTexto"/>
          <p:cNvSpPr txBox="1"/>
          <p:nvPr/>
        </p:nvSpPr>
        <p:spPr>
          <a:xfrm>
            <a:off x="8286154" y="6426654"/>
            <a:ext cx="3530942" cy="312930"/>
          </a:xfrm>
          <a:prstGeom prst="rect">
            <a:avLst/>
          </a:prstGeom>
          <a:noFill/>
        </p:spPr>
        <p:txBody>
          <a:bodyPr wrap="square" lIns="58444" tIns="29222" rIns="58444" bIns="29222" rtlCol="0">
            <a:spAutoFit/>
          </a:bodyPr>
          <a:lstStyle/>
          <a:p>
            <a:r>
              <a:rPr lang="es-PE" sz="825" i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Fuente: MINAM. Tercera comunicación Nacional a la Convención de Naciones Unidas sobre el cambio climático</a:t>
            </a:r>
            <a:endParaRPr lang="en-US" sz="825" i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958183371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uadroTexto 9"/>
          <p:cNvSpPr txBox="1"/>
          <p:nvPr/>
        </p:nvSpPr>
        <p:spPr>
          <a:xfrm flipH="1">
            <a:off x="10861290" y="2665528"/>
            <a:ext cx="96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Fuente energética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 flipH="1">
            <a:off x="10861290" y="4289123"/>
            <a:ext cx="1107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Calidad de combustibles</a:t>
            </a:r>
          </a:p>
          <a:p>
            <a:pPr algn="ctr"/>
            <a:r>
              <a:rPr lang="es-P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(emisiones)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Conector recto de flecha 17"/>
          <p:cNvCxnSpPr>
            <a:stCxn id="15" idx="1"/>
            <a:endCxn id="10" idx="2"/>
          </p:cNvCxnSpPr>
          <p:nvPr/>
        </p:nvCxnSpPr>
        <p:spPr>
          <a:xfrm flipV="1">
            <a:off x="10956276" y="3127193"/>
            <a:ext cx="388233" cy="53703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15" idx="1"/>
          </p:cNvCxnSpPr>
          <p:nvPr/>
        </p:nvCxnSpPr>
        <p:spPr>
          <a:xfrm>
            <a:off x="10956276" y="3664225"/>
            <a:ext cx="388233" cy="53703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84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84" y="61666"/>
            <a:ext cx="11049000" cy="1325563"/>
          </a:xfrm>
        </p:spPr>
        <p:txBody>
          <a:bodyPr>
            <a:normAutofit/>
          </a:bodyPr>
          <a:lstStyle/>
          <a:p>
            <a:r>
              <a:rPr lang="es-PE" sz="4000" dirty="0">
                <a:solidFill>
                  <a:schemeClr val="bg2">
                    <a:lumMod val="25000"/>
                  </a:schemeClr>
                </a:solidFill>
              </a:rPr>
              <a:t>Combustibles limpios: </a:t>
            </a:r>
            <a:br>
              <a:rPr lang="es-PE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s-PE" sz="2400" dirty="0">
                <a:solidFill>
                  <a:schemeClr val="bg2">
                    <a:lumMod val="25000"/>
                  </a:schemeClr>
                </a:solidFill>
              </a:rPr>
              <a:t>Necesidad de la reducción de emisiones en el sector transporte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3801239098"/>
              </p:ext>
            </p:extLst>
          </p:nvPr>
        </p:nvGraphicFramePr>
        <p:xfrm>
          <a:off x="1005870" y="2026451"/>
          <a:ext cx="10114059" cy="126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5 CuadroTexto"/>
          <p:cNvSpPr txBox="1"/>
          <p:nvPr/>
        </p:nvSpPr>
        <p:spPr>
          <a:xfrm rot="5400000">
            <a:off x="4917401" y="4447937"/>
            <a:ext cx="1230156" cy="457787"/>
          </a:xfrm>
          <a:prstGeom prst="rect">
            <a:avLst/>
          </a:prstGeom>
          <a:noFill/>
        </p:spPr>
        <p:txBody>
          <a:bodyPr wrap="square" tIns="120000" bIns="120000" rtlCol="0" anchor="t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Azufre (ppm)</a:t>
            </a:r>
          </a:p>
        </p:txBody>
      </p:sp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644554353"/>
              </p:ext>
            </p:extLst>
          </p:nvPr>
        </p:nvGraphicFramePr>
        <p:xfrm>
          <a:off x="339940" y="3427013"/>
          <a:ext cx="5150431" cy="3267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4" name="CuadroTexto 23"/>
          <p:cNvSpPr txBox="1"/>
          <p:nvPr/>
        </p:nvSpPr>
        <p:spPr>
          <a:xfrm rot="16200000">
            <a:off x="-722877" y="4723735"/>
            <a:ext cx="235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Emisión en ciclo NEDC (g/km)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5 CuadroTexto"/>
          <p:cNvSpPr txBox="1"/>
          <p:nvPr/>
        </p:nvSpPr>
        <p:spPr>
          <a:xfrm rot="5400000">
            <a:off x="10943076" y="4549473"/>
            <a:ext cx="1433229" cy="457787"/>
          </a:xfrm>
          <a:prstGeom prst="rect">
            <a:avLst/>
          </a:prstGeom>
          <a:noFill/>
        </p:spPr>
        <p:txBody>
          <a:bodyPr wrap="square" tIns="120000" bIns="120000" rtlCol="0" anchor="t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Azufre (ppm)</a:t>
            </a:r>
          </a:p>
        </p:txBody>
      </p:sp>
      <p:graphicFrame>
        <p:nvGraphicFramePr>
          <p:cNvPr id="26" name="Gráfico 25"/>
          <p:cNvGraphicFramePr/>
          <p:nvPr>
            <p:extLst>
              <p:ext uri="{D42A27DB-BD31-4B8C-83A1-F6EECF244321}">
                <p14:modId xmlns:p14="http://schemas.microsoft.com/office/powerpoint/2010/main" val="35769231"/>
              </p:ext>
            </p:extLst>
          </p:nvPr>
        </p:nvGraphicFramePr>
        <p:xfrm>
          <a:off x="6518476" y="3427013"/>
          <a:ext cx="5141216" cy="3267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7" name="CuadroTexto 26"/>
          <p:cNvSpPr txBox="1"/>
          <p:nvPr/>
        </p:nvSpPr>
        <p:spPr>
          <a:xfrm rot="16200000">
            <a:off x="5411208" y="4720823"/>
            <a:ext cx="236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Emisión en ciclo NEDC (g/km)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8" name="Conector recto 27"/>
          <p:cNvCxnSpPr/>
          <p:nvPr/>
        </p:nvCxnSpPr>
        <p:spPr>
          <a:xfrm>
            <a:off x="6062900" y="3521423"/>
            <a:ext cx="3945" cy="2712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861903010"/>
              </p:ext>
            </p:extLst>
          </p:nvPr>
        </p:nvGraphicFramePr>
        <p:xfrm>
          <a:off x="9191744" y="63500"/>
          <a:ext cx="1764532" cy="110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27" y="4387940"/>
            <a:ext cx="364998" cy="2438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509" y="4397081"/>
            <a:ext cx="364998" cy="2438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641" y="4708711"/>
            <a:ext cx="364017" cy="242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394" y="4631824"/>
            <a:ext cx="364017" cy="242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902" y="4345291"/>
            <a:ext cx="389695" cy="2435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460" y="4397081"/>
            <a:ext cx="389695" cy="2435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284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8839</TotalTime>
  <Words>912</Words>
  <Application>Microsoft Office PowerPoint</Application>
  <PresentationFormat>Panorámica</PresentationFormat>
  <Paragraphs>162</Paragraphs>
  <Slides>14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Tema de Office</vt:lpstr>
      <vt:lpstr>Hidrocarburos:  Reformas Pendientes</vt:lpstr>
      <vt:lpstr>Presentación de PowerPoint</vt:lpstr>
      <vt:lpstr>Transformaciones en el entorno</vt:lpstr>
      <vt:lpstr>Matriz energética mundial El crudo seguirá siendo la fuente más importante de energía </vt:lpstr>
      <vt:lpstr>Matriz energética: Autos eléctricos Se incrementa la venta de autos eléctricos/híbridos</vt:lpstr>
      <vt:lpstr>Matriz energética: Autos eléctricos La participación de EV seguirá siendo pequeña Los hidrocarburos seguirán siendo la fuente más importante</vt:lpstr>
      <vt:lpstr>Matriz energética global Al 2040 continuará el crecimiento de consumo de combustibles </vt:lpstr>
      <vt:lpstr>Emisiones Gas Efecto Invernadero Perú El país reporta las fuentes de emisiones La generación de energía es la 2da fuente más importante </vt:lpstr>
      <vt:lpstr>Combustibles limpios:  Necesidad de la reducción de emisiones en el sector transporte</vt:lpstr>
      <vt:lpstr>Demanda en el país Continuo crecimiento de la demanda de combustibles Mayor déficit en producción nacional de combustibles</vt:lpstr>
      <vt:lpstr>Retos del sector Hidrocarburos </vt:lpstr>
      <vt:lpstr>¿Qué necesitamos para enfrentar los retos?</vt:lpstr>
      <vt:lpstr>Sostenibilidad e Inversiones</vt:lpstr>
      <vt:lpstr>Gracias</vt:lpstr>
    </vt:vector>
  </TitlesOfParts>
  <Company>Repsol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VASQUEZ MADUEÑO, LUIS</dc:creator>
  <cp:lastModifiedBy>COMEXPERU</cp:lastModifiedBy>
  <cp:revision>118</cp:revision>
  <dcterms:created xsi:type="dcterms:W3CDTF">2019-01-16T16:46:07Z</dcterms:created>
  <dcterms:modified xsi:type="dcterms:W3CDTF">2019-02-21T12:58:28Z</dcterms:modified>
</cp:coreProperties>
</file>